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6" r:id="rId4"/>
    <p:sldId id="267" r:id="rId5"/>
    <p:sldId id="268" r:id="rId6"/>
    <p:sldId id="269" r:id="rId7"/>
    <p:sldId id="270" r:id="rId8"/>
    <p:sldId id="271" r:id="rId9"/>
    <p:sldId id="272" r:id="rId10"/>
    <p:sldId id="273" r:id="rId11"/>
    <p:sldId id="274" r:id="rId12"/>
    <p:sldId id="275"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Total gravámenes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2018</c:v>
                </c:pt>
                <c:pt idx="1">
                  <c:v>2019</c:v>
                </c:pt>
                <c:pt idx="2">
                  <c:v>2020</c:v>
                </c:pt>
                <c:pt idx="3">
                  <c:v>2021</c:v>
                </c:pt>
                <c:pt idx="4">
                  <c:v>2022</c:v>
                </c:pt>
              </c:numCache>
            </c:numRef>
          </c:cat>
          <c:val>
            <c:numRef>
              <c:f>Hoja1!$B$2:$B$6</c:f>
              <c:numCache>
                <c:formatCode>#,##0.00</c:formatCode>
                <c:ptCount val="5"/>
                <c:pt idx="0">
                  <c:v>14618.6</c:v>
                </c:pt>
                <c:pt idx="1">
                  <c:v>13574.7</c:v>
                </c:pt>
                <c:pt idx="2">
                  <c:v>11853.2</c:v>
                </c:pt>
                <c:pt idx="3">
                  <c:v>17306</c:v>
                </c:pt>
                <c:pt idx="4">
                  <c:v>19362.900000000001</c:v>
                </c:pt>
              </c:numCache>
            </c:numRef>
          </c:val>
          <c:extLst>
            <c:ext xmlns:c16="http://schemas.microsoft.com/office/drawing/2014/chart" uri="{C3380CC4-5D6E-409C-BE32-E72D297353CC}">
              <c16:uniqueId val="{00000000-25D7-465F-B068-BF1657E03C1F}"/>
            </c:ext>
          </c:extLst>
        </c:ser>
        <c:dLbls>
          <c:dLblPos val="outEnd"/>
          <c:showLegendKey val="0"/>
          <c:showVal val="1"/>
          <c:showCatName val="0"/>
          <c:showSerName val="0"/>
          <c:showPercent val="0"/>
          <c:showBubbleSize val="0"/>
        </c:dLbls>
        <c:gapWidth val="219"/>
        <c:axId val="1808905327"/>
        <c:axId val="1808915727"/>
      </c:barChart>
      <c:catAx>
        <c:axId val="1808905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808915727"/>
        <c:crosses val="autoZero"/>
        <c:auto val="1"/>
        <c:lblAlgn val="ctr"/>
        <c:lblOffset val="100"/>
        <c:noMultiLvlLbl val="0"/>
      </c:catAx>
      <c:valAx>
        <c:axId val="1808915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180890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cked"/>
        <c:varyColors val="0"/>
        <c:ser>
          <c:idx val="0"/>
          <c:order val="0"/>
          <c:tx>
            <c:strRef>
              <c:f>Hoja1!$B$1</c:f>
              <c:strCache>
                <c:ptCount val="1"/>
                <c:pt idx="0">
                  <c:v>% PIB</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pt idx="0">
                  <c:v>2018</c:v>
                </c:pt>
                <c:pt idx="1">
                  <c:v>2019</c:v>
                </c:pt>
                <c:pt idx="2">
                  <c:v>2020</c:v>
                </c:pt>
                <c:pt idx="3">
                  <c:v>2021</c:v>
                </c:pt>
                <c:pt idx="4">
                  <c:v>2022</c:v>
                </c:pt>
              </c:numCache>
            </c:numRef>
          </c:cat>
          <c:val>
            <c:numRef>
              <c:f>Hoja1!$B$2:$B$6</c:f>
              <c:numCache>
                <c:formatCode>0.00%</c:formatCode>
                <c:ptCount val="5"/>
                <c:pt idx="0">
                  <c:v>4.9000000000000002E-2</c:v>
                </c:pt>
                <c:pt idx="1">
                  <c:v>4.8000000000000001E-2</c:v>
                </c:pt>
                <c:pt idx="2">
                  <c:v>4.8000000000000001E-2</c:v>
                </c:pt>
                <c:pt idx="3">
                  <c:v>5.6000000000000001E-2</c:v>
                </c:pt>
                <c:pt idx="4">
                  <c:v>6.5000000000000002E-2</c:v>
                </c:pt>
              </c:numCache>
            </c:numRef>
          </c:val>
          <c:smooth val="0"/>
          <c:extLst>
            <c:ext xmlns:c16="http://schemas.microsoft.com/office/drawing/2014/chart" uri="{C3380CC4-5D6E-409C-BE32-E72D297353CC}">
              <c16:uniqueId val="{00000000-C084-47E8-9EE7-5AB3A3C7C8FA}"/>
            </c:ext>
          </c:extLst>
        </c:ser>
        <c:dLbls>
          <c:dLblPos val="t"/>
          <c:showLegendKey val="0"/>
          <c:showVal val="1"/>
          <c:showCatName val="0"/>
          <c:showSerName val="0"/>
          <c:showPercent val="0"/>
          <c:showBubbleSize val="0"/>
        </c:dLbls>
        <c:marker val="1"/>
        <c:smooth val="0"/>
        <c:axId val="723414655"/>
        <c:axId val="723412159"/>
      </c:lineChart>
      <c:catAx>
        <c:axId val="723414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723412159"/>
        <c:crosses val="autoZero"/>
        <c:auto val="1"/>
        <c:lblAlgn val="ctr"/>
        <c:lblOffset val="100"/>
        <c:noMultiLvlLbl val="0"/>
      </c:catAx>
      <c:valAx>
        <c:axId val="72341215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723414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3BBC2-DC18-4B62-FA75-9BFDEAE0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7FD33B1C-F987-ECB0-BB23-2310F30B0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7CF8171-10AD-B400-6A99-A98703928EDE}"/>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F36F476E-5FD6-11DB-36AF-C22E10DAFD1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9710B51-EEE8-DF2A-67D8-27ACF129564E}"/>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351134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200BD-DEFE-FDC0-6FA3-9A1BF83E428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1E84F1B-AF20-C266-0B6C-05F801C6542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2C8BCB-DAC7-0222-6742-4E66E45D4728}"/>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F80730A2-0F49-29BF-4F0A-5844256A494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398D7E4-3A7E-90A0-BD4E-74A09D4EC7C1}"/>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180906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734CA4-F487-7E07-5920-4F417AC0E6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1CE992-1D5F-81BD-1BA7-87A70633A6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AA00874-2EBF-60ED-8093-E5A7CD9176D5}"/>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8D916820-CD2F-30DF-DAA9-F969BCD4457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657C833-37B7-A141-EBA2-76F36923D627}"/>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115753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7CCA5-B8B2-36F0-3E1C-AEE138E3403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BB8D0A6-3170-8851-C7DC-EF677C6E10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0E36069-4FB4-F109-5BD1-BDD932901CC7}"/>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2E44B85A-CA08-8F29-C952-A3C2896233F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CC5BB21-7A56-F9DA-A44B-E23BCE9603B3}"/>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360172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F336A-D611-0EF7-BD6D-8EAE1C5A1F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9DCB6AF-4F1B-CE6F-2873-4F750AFA61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868A111-16F7-14B1-1D68-09B778F67A69}"/>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3413A847-AF48-2E90-1C38-EBA4E4B9DD6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90DAAD8-E8E1-50E6-F33E-01511F827BB7}"/>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183428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2544A8-2EFE-B0B7-81EB-A2302FBE6D8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B374563-F79E-15E4-0A3C-0B2C29990C8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3FA51C86-2ECD-E6A1-1E9A-5D423BE714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A9A1C803-2B64-138C-72E6-D19429BD918F}"/>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6" name="Marcador de pie de página 5">
            <a:extLst>
              <a:ext uri="{FF2B5EF4-FFF2-40B4-BE49-F238E27FC236}">
                <a16:creationId xmlns:a16="http://schemas.microsoft.com/office/drawing/2014/main" id="{BEAA0B14-4FA3-4D67-B5CF-EF8B4A69A53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02C130C-2AD4-C73C-FCE2-97E7C5BBB868}"/>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301189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75EFA-2642-2A3A-145D-4EBA3CBBA0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300338D-B027-B19E-3BE9-B9149DDE11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5E32E82-DB61-B35E-2002-5CBB749443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870AF4B-8D49-965C-8347-C6483002CD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B6A651D-10AB-FC70-CDD5-F13FB2AE62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05FD2091-AAD0-E4CE-5ADA-4E3A44D9A28C}"/>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8" name="Marcador de pie de página 7">
            <a:extLst>
              <a:ext uri="{FF2B5EF4-FFF2-40B4-BE49-F238E27FC236}">
                <a16:creationId xmlns:a16="http://schemas.microsoft.com/office/drawing/2014/main" id="{89F69E11-3B79-4A96-42F8-040A4819D688}"/>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9D5CAB3-6F94-E3F0-21BA-79F9D195BD55}"/>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234610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3B27B-7EF4-5F25-A79D-EC08FA604A8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8DF5AA1-A6E2-B1E0-9308-D6166EFC5EAF}"/>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4" name="Marcador de pie de página 3">
            <a:extLst>
              <a:ext uri="{FF2B5EF4-FFF2-40B4-BE49-F238E27FC236}">
                <a16:creationId xmlns:a16="http://schemas.microsoft.com/office/drawing/2014/main" id="{6A0879BD-3137-AD33-8B7F-AB1BF5F9229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B90A5908-5397-1EC3-9AB9-DEE3A6DF4BE9}"/>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29419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B22A4B-E25E-4E9B-1EF4-50D164A57F63}"/>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3" name="Marcador de pie de página 2">
            <a:extLst>
              <a:ext uri="{FF2B5EF4-FFF2-40B4-BE49-F238E27FC236}">
                <a16:creationId xmlns:a16="http://schemas.microsoft.com/office/drawing/2014/main" id="{63E0D273-0980-94D8-ECBC-5B421FC2B113}"/>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80D3CE3-A1D0-8BDE-9D6E-3E7490D64A30}"/>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90214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2A24D-48E5-861E-4822-861F4083B4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32A33E4-FC8B-4539-79F2-9D9186473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6212D24A-5445-8FD0-80EC-434DB289C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4E47B3-88A0-1879-0610-4DC575858DEE}"/>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6" name="Marcador de pie de página 5">
            <a:extLst>
              <a:ext uri="{FF2B5EF4-FFF2-40B4-BE49-F238E27FC236}">
                <a16:creationId xmlns:a16="http://schemas.microsoft.com/office/drawing/2014/main" id="{52FD14F5-3113-4773-8DE8-674B3D790B4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3268667-A21C-83D8-0751-8C427B8BEA9E}"/>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58187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746B2-AE9A-167D-7F71-B5EE39BB2B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70F6895-FF0A-0EA6-428C-2210971C6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7E8FCB2-11BC-FC07-2624-EE473007EF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BCC2C1-E330-F7F1-1E76-581FAA129D52}"/>
              </a:ext>
            </a:extLst>
          </p:cNvPr>
          <p:cNvSpPr>
            <a:spLocks noGrp="1"/>
          </p:cNvSpPr>
          <p:nvPr>
            <p:ph type="dt" sz="half" idx="10"/>
          </p:nvPr>
        </p:nvSpPr>
        <p:spPr/>
        <p:txBody>
          <a:bodyPr/>
          <a:lstStyle/>
          <a:p>
            <a:fld id="{B1FF978C-2ACD-4DFB-8003-81C1734A0D1A}" type="datetimeFigureOut">
              <a:rPr lang="es-CL" smtClean="0"/>
              <a:t>13-03-2024</a:t>
            </a:fld>
            <a:endParaRPr lang="es-CL"/>
          </a:p>
        </p:txBody>
      </p:sp>
      <p:sp>
        <p:nvSpPr>
          <p:cNvPr id="6" name="Marcador de pie de página 5">
            <a:extLst>
              <a:ext uri="{FF2B5EF4-FFF2-40B4-BE49-F238E27FC236}">
                <a16:creationId xmlns:a16="http://schemas.microsoft.com/office/drawing/2014/main" id="{E0576A88-A386-3990-04B5-1F76C8E6D5E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C937748-54CF-7DB6-C538-A88919733B89}"/>
              </a:ext>
            </a:extLst>
          </p:cNvPr>
          <p:cNvSpPr>
            <a:spLocks noGrp="1"/>
          </p:cNvSpPr>
          <p:nvPr>
            <p:ph type="sldNum" sz="quarter" idx="12"/>
          </p:nvPr>
        </p:nvSpPr>
        <p:spPr/>
        <p:txBody>
          <a:bodyPr/>
          <a:lstStyle/>
          <a:p>
            <a:fld id="{22B4F715-7042-4D9C-9B37-28E934422C88}" type="slidenum">
              <a:rPr lang="es-CL" smtClean="0"/>
              <a:t>‹Nº›</a:t>
            </a:fld>
            <a:endParaRPr lang="es-CL"/>
          </a:p>
        </p:txBody>
      </p:sp>
    </p:spTree>
    <p:extLst>
      <p:ext uri="{BB962C8B-B14F-4D97-AF65-F5344CB8AC3E}">
        <p14:creationId xmlns:p14="http://schemas.microsoft.com/office/powerpoint/2010/main" val="1141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12D770-615F-FE48-3920-AB14BE9D5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BBEF184-6DCE-8EC6-00C3-E1AFF162E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A4E319-0665-3F75-AC3D-0D0D75162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F978C-2ACD-4DFB-8003-81C1734A0D1A}" type="datetimeFigureOut">
              <a:rPr lang="es-CL" smtClean="0"/>
              <a:t>13-03-2024</a:t>
            </a:fld>
            <a:endParaRPr lang="es-CL"/>
          </a:p>
        </p:txBody>
      </p:sp>
      <p:sp>
        <p:nvSpPr>
          <p:cNvPr id="5" name="Marcador de pie de página 4">
            <a:extLst>
              <a:ext uri="{FF2B5EF4-FFF2-40B4-BE49-F238E27FC236}">
                <a16:creationId xmlns:a16="http://schemas.microsoft.com/office/drawing/2014/main" id="{73DE0C1D-9863-7660-7918-BC4B2E343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C03D3467-1030-1CDC-CE4A-B0612F7FA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4F715-7042-4D9C-9B37-28E934422C88}" type="slidenum">
              <a:rPr lang="es-CL" smtClean="0"/>
              <a:t>‹Nº›</a:t>
            </a:fld>
            <a:endParaRPr lang="es-CL"/>
          </a:p>
        </p:txBody>
      </p:sp>
    </p:spTree>
    <p:extLst>
      <p:ext uri="{BB962C8B-B14F-4D97-AF65-F5344CB8AC3E}">
        <p14:creationId xmlns:p14="http://schemas.microsoft.com/office/powerpoint/2010/main" val="151793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6D1F452-C353-3E98-F011-CDFB7EDEE9EB}"/>
              </a:ext>
            </a:extLst>
          </p:cNvPr>
          <p:cNvSpPr>
            <a:spLocks noGrp="1"/>
          </p:cNvSpPr>
          <p:nvPr>
            <p:ph type="ctrTitle"/>
          </p:nvPr>
        </p:nvSpPr>
        <p:spPr>
          <a:xfrm>
            <a:off x="394530" y="1032895"/>
            <a:ext cx="4254657" cy="5109954"/>
          </a:xfrm>
        </p:spPr>
        <p:txBody>
          <a:bodyPr anchor="b">
            <a:normAutofit/>
          </a:bodyPr>
          <a:lstStyle/>
          <a:p>
            <a:pPr algn="l"/>
            <a:r>
              <a:rPr lang="es-CL" sz="2400" dirty="0">
                <a:effectLst/>
                <a:latin typeface="+mn-lt"/>
                <a:ea typeface="Verdana" panose="020B0604030504040204" pitchFamily="34" charset="0"/>
                <a:cs typeface="Arial" panose="020B0604020202020204" pitchFamily="34" charset="0"/>
              </a:rPr>
              <a:t>Justificación Proyecto de ley. Cumplimiento de obligaciones tributarias boletín 326-371</a:t>
            </a:r>
            <a:br>
              <a:rPr lang="es-CL" sz="2800" dirty="0">
                <a:effectLst/>
                <a:latin typeface="+mn-lt"/>
                <a:ea typeface="Verdana" panose="020B0604030504040204" pitchFamily="34" charset="0"/>
                <a:cs typeface="Arial" panose="020B0604020202020204" pitchFamily="34" charset="0"/>
              </a:rPr>
            </a:br>
            <a:br>
              <a:rPr lang="es-CL" sz="3600" b="1" dirty="0">
                <a:effectLst/>
                <a:latin typeface="+mn-lt"/>
                <a:ea typeface="Verdana" panose="020B0604030504040204" pitchFamily="34" charset="0"/>
                <a:cs typeface="Arial" panose="020B0604020202020204" pitchFamily="34" charset="0"/>
              </a:rPr>
            </a:br>
            <a:r>
              <a:rPr lang="es-CL" sz="3200" b="1" dirty="0">
                <a:solidFill>
                  <a:srgbClr val="ED7D31"/>
                </a:solidFill>
                <a:effectLst/>
                <a:latin typeface="+mn-lt"/>
                <a:ea typeface="Verdana" panose="020B0604030504040204" pitchFamily="34" charset="0"/>
                <a:cs typeface="Arial" panose="020B0604020202020204" pitchFamily="34" charset="0"/>
              </a:rPr>
              <a:t>Encasillamiento y Modernización de la Planta del SNA</a:t>
            </a:r>
            <a:endParaRPr lang="es-CL" sz="3700" b="1" dirty="0">
              <a:solidFill>
                <a:srgbClr val="ED7D31"/>
              </a:solidFill>
              <a:latin typeface="+mn-lt"/>
              <a:cs typeface="Arial" panose="020B0604020202020204" pitchFamily="34" charset="0"/>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Logotipo, Icono&#10;&#10;Descripción generada automáticamente">
            <a:extLst>
              <a:ext uri="{FF2B5EF4-FFF2-40B4-BE49-F238E27FC236}">
                <a16:creationId xmlns:a16="http://schemas.microsoft.com/office/drawing/2014/main" id="{E3B739BD-789B-B26F-7346-CAC957AB9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345" y="625684"/>
            <a:ext cx="4418857" cy="5455380"/>
          </a:xfrm>
          <a:prstGeom prst="rect">
            <a:avLst/>
          </a:prstGeom>
        </p:spPr>
      </p:pic>
    </p:spTree>
    <p:extLst>
      <p:ext uri="{BB962C8B-B14F-4D97-AF65-F5344CB8AC3E}">
        <p14:creationId xmlns:p14="http://schemas.microsoft.com/office/powerpoint/2010/main" val="370104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F5DE5796-4EF5-75BF-362A-6DE36F364373}"/>
              </a:ext>
            </a:extLst>
          </p:cNvPr>
          <p:cNvSpPr txBox="1"/>
          <p:nvPr/>
        </p:nvSpPr>
        <p:spPr>
          <a:xfrm>
            <a:off x="405374" y="1466811"/>
            <a:ext cx="2717174" cy="5378832"/>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b="1" kern="1200" dirty="0" err="1">
                <a:solidFill>
                  <a:srgbClr val="ED7D31"/>
                </a:solidFill>
                <a:effectLst/>
                <a:latin typeface="Open Sans" panose="020B0606030504020204" pitchFamily="34" charset="0"/>
                <a:ea typeface="Open Sans" panose="020B0606030504020204" pitchFamily="34" charset="0"/>
                <a:cs typeface="Open Sans" panose="020B0606030504020204" pitchFamily="34" charset="0"/>
              </a:rPr>
              <a:t>Situación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s-E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rPr>
              <a:t>dotación provista titulares y/o contratos número de cargos</a:t>
            </a: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0"/>
              </a:spcBef>
              <a:spcAft>
                <a:spcPts val="800"/>
              </a:spcAft>
            </a:pPr>
            <a:r>
              <a:rPr lang="en-US" sz="1400" b="1" kern="1200" dirty="0" err="1">
                <a:effectLst/>
                <a:latin typeface="Open Sans" panose="020B0606030504020204" pitchFamily="34" charset="0"/>
                <a:ea typeface="Open Sans" panose="020B0606030504020204" pitchFamily="34" charset="0"/>
                <a:cs typeface="Open Sans" panose="020B0606030504020204" pitchFamily="34" charset="0"/>
              </a:rPr>
              <a:t>Análisis</a:t>
            </a:r>
            <a:r>
              <a:rPr lang="en-US" sz="1400" b="1" kern="1200" dirty="0">
                <a:effectLst/>
                <a:latin typeface="Open Sans" panose="020B0606030504020204" pitchFamily="34" charset="0"/>
                <a:ea typeface="Open Sans" panose="020B0606030504020204" pitchFamily="34" charset="0"/>
                <a:cs typeface="Open Sans" panose="020B0606030504020204" pitchFamily="34" charset="0"/>
              </a:rPr>
              <a:t> </a:t>
            </a:r>
            <a:r>
              <a:rPr lang="en-US" sz="1400" b="1" kern="1200" dirty="0" err="1">
                <a:effectLst/>
                <a:latin typeface="Open Sans" panose="020B0606030504020204" pitchFamily="34" charset="0"/>
                <a:ea typeface="Open Sans" panose="020B0606030504020204" pitchFamily="34" charset="0"/>
                <a:cs typeface="Open Sans" panose="020B0606030504020204" pitchFamily="34" charset="0"/>
              </a:rPr>
              <a:t>por</a:t>
            </a:r>
            <a:r>
              <a:rPr lang="en-US" sz="1400" b="1" kern="1200" dirty="0">
                <a:effectLst/>
                <a:latin typeface="Open Sans" panose="020B0606030504020204" pitchFamily="34" charset="0"/>
                <a:ea typeface="Open Sans" panose="020B0606030504020204" pitchFamily="34" charset="0"/>
                <a:cs typeface="Open Sans" panose="020B0606030504020204" pitchFamily="34" charset="0"/>
              </a:rPr>
              <a:t> Aduana</a:t>
            </a:r>
          </a:p>
        </p:txBody>
      </p:sp>
      <p:sp>
        <p:nvSpPr>
          <p:cNvPr id="10" name="Rectangle 2">
            <a:extLst>
              <a:ext uri="{FF2B5EF4-FFF2-40B4-BE49-F238E27FC236}">
                <a16:creationId xmlns:a16="http://schemas.microsoft.com/office/drawing/2014/main" id="{DC2FFC74-E38D-CF3D-86DE-9EA0624AFA9B}"/>
              </a:ext>
            </a:extLst>
          </p:cNvPr>
          <p:cNvSpPr>
            <a:spLocks noChangeArrowheads="1"/>
          </p:cNvSpPr>
          <p:nvPr/>
        </p:nvSpPr>
        <p:spPr bwMode="auto">
          <a:xfrm>
            <a:off x="5106171" y="123563"/>
            <a:ext cx="7008767" cy="5758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sz="1400"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Situación</a:t>
            </a:r>
            <a:r>
              <a:rPr kumimoji="0" lang="en-US" altLang="es-CL" sz="1400"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al: </a:t>
            </a:r>
            <a:r>
              <a:rPr kumimoji="0" lang="en-US" altLang="es-CL"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30.04.2023</a:t>
            </a:r>
          </a:p>
        </p:txBody>
      </p:sp>
      <p:graphicFrame>
        <p:nvGraphicFramePr>
          <p:cNvPr id="3" name="Tabla 2">
            <a:extLst>
              <a:ext uri="{FF2B5EF4-FFF2-40B4-BE49-F238E27FC236}">
                <a16:creationId xmlns:a16="http://schemas.microsoft.com/office/drawing/2014/main" id="{AED728B8-B3F9-1F99-583C-2C03CC058870}"/>
              </a:ext>
            </a:extLst>
          </p:cNvPr>
          <p:cNvGraphicFramePr>
            <a:graphicFrameLocks noGrp="1"/>
          </p:cNvGraphicFramePr>
          <p:nvPr>
            <p:extLst>
              <p:ext uri="{D42A27DB-BD31-4B8C-83A1-F6EECF244321}">
                <p14:modId xmlns:p14="http://schemas.microsoft.com/office/powerpoint/2010/main" val="4172348813"/>
              </p:ext>
            </p:extLst>
          </p:nvPr>
        </p:nvGraphicFramePr>
        <p:xfrm>
          <a:off x="5106172" y="420128"/>
          <a:ext cx="7008767" cy="4955055"/>
        </p:xfrm>
        <a:graphic>
          <a:graphicData uri="http://schemas.openxmlformats.org/drawingml/2006/table">
            <a:tbl>
              <a:tblPr firstRow="1" firstCol="1" bandRow="1">
                <a:tableStyleId>{F5AB1C69-6EDB-4FF4-983F-18BD219EF322}</a:tableStyleId>
              </a:tblPr>
              <a:tblGrid>
                <a:gridCol w="1208131">
                  <a:extLst>
                    <a:ext uri="{9D8B030D-6E8A-4147-A177-3AD203B41FA5}">
                      <a16:colId xmlns:a16="http://schemas.microsoft.com/office/drawing/2014/main" val="1105788443"/>
                    </a:ext>
                  </a:extLst>
                </a:gridCol>
                <a:gridCol w="778475">
                  <a:extLst>
                    <a:ext uri="{9D8B030D-6E8A-4147-A177-3AD203B41FA5}">
                      <a16:colId xmlns:a16="http://schemas.microsoft.com/office/drawing/2014/main" val="611627716"/>
                    </a:ext>
                  </a:extLst>
                </a:gridCol>
                <a:gridCol w="939114">
                  <a:extLst>
                    <a:ext uri="{9D8B030D-6E8A-4147-A177-3AD203B41FA5}">
                      <a16:colId xmlns:a16="http://schemas.microsoft.com/office/drawing/2014/main" val="3194967494"/>
                    </a:ext>
                  </a:extLst>
                </a:gridCol>
                <a:gridCol w="889686">
                  <a:extLst>
                    <a:ext uri="{9D8B030D-6E8A-4147-A177-3AD203B41FA5}">
                      <a16:colId xmlns:a16="http://schemas.microsoft.com/office/drawing/2014/main" val="282127644"/>
                    </a:ext>
                  </a:extLst>
                </a:gridCol>
                <a:gridCol w="666525">
                  <a:extLst>
                    <a:ext uri="{9D8B030D-6E8A-4147-A177-3AD203B41FA5}">
                      <a16:colId xmlns:a16="http://schemas.microsoft.com/office/drawing/2014/main" val="418126720"/>
                    </a:ext>
                  </a:extLst>
                </a:gridCol>
                <a:gridCol w="1119251">
                  <a:extLst>
                    <a:ext uri="{9D8B030D-6E8A-4147-A177-3AD203B41FA5}">
                      <a16:colId xmlns:a16="http://schemas.microsoft.com/office/drawing/2014/main" val="4124601457"/>
                    </a:ext>
                  </a:extLst>
                </a:gridCol>
                <a:gridCol w="745998">
                  <a:extLst>
                    <a:ext uri="{9D8B030D-6E8A-4147-A177-3AD203B41FA5}">
                      <a16:colId xmlns:a16="http://schemas.microsoft.com/office/drawing/2014/main" val="4252374795"/>
                    </a:ext>
                  </a:extLst>
                </a:gridCol>
                <a:gridCol w="661587">
                  <a:extLst>
                    <a:ext uri="{9D8B030D-6E8A-4147-A177-3AD203B41FA5}">
                      <a16:colId xmlns:a16="http://schemas.microsoft.com/office/drawing/2014/main" val="3074910898"/>
                    </a:ext>
                  </a:extLst>
                </a:gridCol>
              </a:tblGrid>
              <a:tr h="278696">
                <a:tc>
                  <a:txBody>
                    <a:bodyPr/>
                    <a:lstStyle/>
                    <a:p>
                      <a:pPr algn="ctr">
                        <a:lnSpc>
                          <a:spcPct val="107000"/>
                        </a:lnSpc>
                        <a:spcAft>
                          <a:spcPts val="800"/>
                        </a:spcAft>
                      </a:pPr>
                      <a:r>
                        <a:rPr lang="es-ES" sz="1100" kern="100">
                          <a:effectLst/>
                        </a:rPr>
                        <a:t>Aduana</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Directivos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Profesionales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dirty="0">
                          <a:effectLst/>
                        </a:rPr>
                        <a:t>Fiscalizadores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Tecnicos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Administrativos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Auxiliares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s-ES" sz="1100" kern="100">
                          <a:effectLst/>
                        </a:rPr>
                        <a:t>Total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88832490"/>
                  </a:ext>
                </a:extLst>
              </a:tr>
              <a:tr h="278696">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0861723"/>
                  </a:ext>
                </a:extLst>
              </a:tr>
              <a:tr h="437267">
                <a:tc>
                  <a:txBody>
                    <a:bodyPr/>
                    <a:lstStyle/>
                    <a:p>
                      <a:pPr algn="ctr">
                        <a:lnSpc>
                          <a:spcPct val="107000"/>
                        </a:lnSpc>
                        <a:spcAft>
                          <a:spcPts val="800"/>
                        </a:spcAft>
                      </a:pPr>
                      <a:r>
                        <a:rPr lang="es-ES" sz="1100" kern="100">
                          <a:effectLst/>
                        </a:rPr>
                        <a:t>DIRECCIÓN NACIONAL</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278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64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441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5035556"/>
                  </a:ext>
                </a:extLst>
              </a:tr>
              <a:tr h="220022">
                <a:tc>
                  <a:txBody>
                    <a:bodyPr/>
                    <a:lstStyle/>
                    <a:p>
                      <a:pPr algn="ctr">
                        <a:lnSpc>
                          <a:spcPct val="107000"/>
                        </a:lnSpc>
                        <a:spcAft>
                          <a:spcPts val="800"/>
                        </a:spcAft>
                      </a:pPr>
                      <a:r>
                        <a:rPr lang="es-ES" sz="1100" kern="100">
                          <a:effectLst/>
                        </a:rPr>
                        <a:t>ARICA</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70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76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218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74894858"/>
                  </a:ext>
                </a:extLst>
              </a:tr>
              <a:tr h="220022">
                <a:tc>
                  <a:txBody>
                    <a:bodyPr/>
                    <a:lstStyle/>
                    <a:p>
                      <a:pPr algn="ctr">
                        <a:lnSpc>
                          <a:spcPct val="107000"/>
                        </a:lnSpc>
                        <a:spcAft>
                          <a:spcPts val="800"/>
                        </a:spcAft>
                      </a:pPr>
                      <a:r>
                        <a:rPr lang="es-ES" sz="1100" kern="100">
                          <a:effectLst/>
                        </a:rPr>
                        <a:t>IQUIQUE</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176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1550543"/>
                  </a:ext>
                </a:extLst>
              </a:tr>
              <a:tr h="220022">
                <a:tc>
                  <a:txBody>
                    <a:bodyPr/>
                    <a:lstStyle/>
                    <a:p>
                      <a:pPr algn="ctr">
                        <a:lnSpc>
                          <a:spcPct val="107000"/>
                        </a:lnSpc>
                        <a:spcAft>
                          <a:spcPts val="800"/>
                        </a:spcAft>
                      </a:pPr>
                      <a:r>
                        <a:rPr lang="es-ES" sz="1100" kern="100">
                          <a:effectLst/>
                        </a:rPr>
                        <a:t>TOCOPILLA</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4623971"/>
                  </a:ext>
                </a:extLst>
              </a:tr>
              <a:tr h="220022">
                <a:tc>
                  <a:txBody>
                    <a:bodyPr/>
                    <a:lstStyle/>
                    <a:p>
                      <a:pPr algn="ctr">
                        <a:lnSpc>
                          <a:spcPct val="107000"/>
                        </a:lnSpc>
                        <a:spcAft>
                          <a:spcPts val="800"/>
                        </a:spcAft>
                      </a:pPr>
                      <a:r>
                        <a:rPr lang="es-ES" sz="1100" kern="100">
                          <a:effectLst/>
                        </a:rPr>
                        <a:t>ANTOFAGASTA</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dirty="0">
                          <a:effectLst/>
                        </a:rPr>
                        <a:t>17</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dirty="0">
                          <a:effectLst/>
                        </a:rPr>
                        <a:t>11</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dirty="0">
                          <a:effectLst/>
                        </a:rPr>
                        <a:t>66</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2328325"/>
                  </a:ext>
                </a:extLst>
              </a:tr>
              <a:tr h="220022">
                <a:tc>
                  <a:txBody>
                    <a:bodyPr/>
                    <a:lstStyle/>
                    <a:p>
                      <a:pPr algn="ctr">
                        <a:lnSpc>
                          <a:spcPct val="107000"/>
                        </a:lnSpc>
                        <a:spcAft>
                          <a:spcPts val="800"/>
                        </a:spcAft>
                      </a:pPr>
                      <a:r>
                        <a:rPr lang="es-ES" sz="1100" kern="100">
                          <a:effectLst/>
                        </a:rPr>
                        <a:t>CHAÑARAL</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6882144"/>
                  </a:ext>
                </a:extLst>
              </a:tr>
              <a:tr h="220022">
                <a:tc>
                  <a:txBody>
                    <a:bodyPr/>
                    <a:lstStyle/>
                    <a:p>
                      <a:pPr algn="ctr">
                        <a:lnSpc>
                          <a:spcPct val="107000"/>
                        </a:lnSpc>
                        <a:spcAft>
                          <a:spcPts val="800"/>
                        </a:spcAft>
                      </a:pPr>
                      <a:r>
                        <a:rPr lang="es-ES" sz="1100" kern="100">
                          <a:effectLst/>
                        </a:rPr>
                        <a:t>COQUIMBO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53283229"/>
                  </a:ext>
                </a:extLst>
              </a:tr>
              <a:tr h="220022">
                <a:tc>
                  <a:txBody>
                    <a:bodyPr/>
                    <a:lstStyle/>
                    <a:p>
                      <a:pPr algn="ctr">
                        <a:lnSpc>
                          <a:spcPct val="107000"/>
                        </a:lnSpc>
                        <a:spcAft>
                          <a:spcPts val="800"/>
                        </a:spcAft>
                      </a:pPr>
                      <a:r>
                        <a:rPr lang="es-ES" sz="1100" kern="100">
                          <a:effectLst/>
                        </a:rPr>
                        <a:t>LOS ANDES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129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55002735"/>
                  </a:ext>
                </a:extLst>
              </a:tr>
              <a:tr h="220022">
                <a:tc>
                  <a:txBody>
                    <a:bodyPr/>
                    <a:lstStyle/>
                    <a:p>
                      <a:pPr algn="ctr">
                        <a:lnSpc>
                          <a:spcPct val="107000"/>
                        </a:lnSpc>
                        <a:spcAft>
                          <a:spcPts val="800"/>
                        </a:spcAft>
                      </a:pPr>
                      <a:r>
                        <a:rPr lang="es-ES" sz="1100" kern="100">
                          <a:effectLst/>
                        </a:rPr>
                        <a:t>VALPARAÍSO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175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3447536"/>
                  </a:ext>
                </a:extLst>
              </a:tr>
              <a:tr h="220022">
                <a:tc>
                  <a:txBody>
                    <a:bodyPr/>
                    <a:lstStyle/>
                    <a:p>
                      <a:pPr algn="ctr">
                        <a:lnSpc>
                          <a:spcPct val="107000"/>
                        </a:lnSpc>
                        <a:spcAft>
                          <a:spcPts val="800"/>
                        </a:spcAft>
                      </a:pPr>
                      <a:r>
                        <a:rPr lang="es-ES" sz="1100" kern="100">
                          <a:effectLst/>
                        </a:rPr>
                        <a:t>SAN ANTONIO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132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35193723"/>
                  </a:ext>
                </a:extLst>
              </a:tr>
              <a:tr h="220022">
                <a:tc>
                  <a:txBody>
                    <a:bodyPr/>
                    <a:lstStyle/>
                    <a:p>
                      <a:pPr algn="ctr">
                        <a:lnSpc>
                          <a:spcPct val="107000"/>
                        </a:lnSpc>
                        <a:spcAft>
                          <a:spcPts val="800"/>
                        </a:spcAft>
                      </a:pPr>
                      <a:r>
                        <a:rPr lang="es-ES" sz="1100" kern="100">
                          <a:effectLst/>
                        </a:rPr>
                        <a:t>METROPOLITANA</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63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96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287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330457"/>
                  </a:ext>
                </a:extLst>
              </a:tr>
              <a:tr h="220022">
                <a:tc>
                  <a:txBody>
                    <a:bodyPr/>
                    <a:lstStyle/>
                    <a:p>
                      <a:pPr algn="ctr">
                        <a:lnSpc>
                          <a:spcPct val="107000"/>
                        </a:lnSpc>
                        <a:spcAft>
                          <a:spcPts val="800"/>
                        </a:spcAft>
                      </a:pPr>
                      <a:r>
                        <a:rPr lang="es-ES" sz="1100" kern="100">
                          <a:effectLst/>
                        </a:rPr>
                        <a:t>TALCAHUANO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91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5178962"/>
                  </a:ext>
                </a:extLst>
              </a:tr>
              <a:tr h="220022">
                <a:tc>
                  <a:txBody>
                    <a:bodyPr/>
                    <a:lstStyle/>
                    <a:p>
                      <a:pPr algn="ctr">
                        <a:lnSpc>
                          <a:spcPct val="107000"/>
                        </a:lnSpc>
                        <a:spcAft>
                          <a:spcPts val="800"/>
                        </a:spcAft>
                      </a:pPr>
                      <a:r>
                        <a:rPr lang="es-ES" sz="1100" kern="100">
                          <a:effectLst/>
                        </a:rPr>
                        <a:t>OSORNO</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04959777"/>
                  </a:ext>
                </a:extLst>
              </a:tr>
              <a:tr h="220022">
                <a:tc>
                  <a:txBody>
                    <a:bodyPr/>
                    <a:lstStyle/>
                    <a:p>
                      <a:pPr algn="ctr">
                        <a:lnSpc>
                          <a:spcPct val="107000"/>
                        </a:lnSpc>
                        <a:spcAft>
                          <a:spcPts val="800"/>
                        </a:spcAft>
                      </a:pPr>
                      <a:r>
                        <a:rPr lang="es-ES" sz="1100" kern="100">
                          <a:effectLst/>
                        </a:rPr>
                        <a:t>PUERTO MONTT</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43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5057088"/>
                  </a:ext>
                </a:extLst>
              </a:tr>
              <a:tr h="220022">
                <a:tc>
                  <a:txBody>
                    <a:bodyPr/>
                    <a:lstStyle/>
                    <a:p>
                      <a:pPr algn="ctr">
                        <a:lnSpc>
                          <a:spcPct val="107000"/>
                        </a:lnSpc>
                        <a:spcAft>
                          <a:spcPts val="800"/>
                        </a:spcAft>
                      </a:pPr>
                      <a:r>
                        <a:rPr lang="es-ES" sz="1100" kern="100">
                          <a:effectLst/>
                        </a:rPr>
                        <a:t>COYHAIQUE</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34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8697433"/>
                  </a:ext>
                </a:extLst>
              </a:tr>
              <a:tr h="220022">
                <a:tc>
                  <a:txBody>
                    <a:bodyPr/>
                    <a:lstStyle/>
                    <a:p>
                      <a:pPr algn="ctr">
                        <a:lnSpc>
                          <a:spcPct val="107000"/>
                        </a:lnSpc>
                        <a:spcAft>
                          <a:spcPts val="800"/>
                        </a:spcAft>
                      </a:pPr>
                      <a:r>
                        <a:rPr lang="es-ES" sz="1100" kern="100">
                          <a:effectLst/>
                        </a:rPr>
                        <a:t>PUERTO AYSEN</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7185182"/>
                  </a:ext>
                </a:extLst>
              </a:tr>
              <a:tr h="220022">
                <a:tc>
                  <a:txBody>
                    <a:bodyPr/>
                    <a:lstStyle/>
                    <a:p>
                      <a:pPr algn="ctr">
                        <a:lnSpc>
                          <a:spcPct val="107000"/>
                        </a:lnSpc>
                        <a:spcAft>
                          <a:spcPts val="800"/>
                        </a:spcAft>
                      </a:pPr>
                      <a:r>
                        <a:rPr lang="es-ES" sz="1100" kern="100">
                          <a:effectLst/>
                        </a:rPr>
                        <a:t>PUNTA ARENAS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10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26</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93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2308242"/>
                  </a:ext>
                </a:extLst>
              </a:tr>
              <a:tr h="220022">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100" kern="100">
                          <a:effectLst/>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4612473"/>
                  </a:ext>
                </a:extLst>
              </a:tr>
              <a:tr h="220022">
                <a:tc>
                  <a:txBody>
                    <a:bodyPr/>
                    <a:lstStyle/>
                    <a:p>
                      <a:pPr algn="ctr">
                        <a:lnSpc>
                          <a:spcPct val="107000"/>
                        </a:lnSpc>
                        <a:spcAft>
                          <a:spcPts val="800"/>
                        </a:spcAft>
                      </a:pPr>
                      <a:r>
                        <a:rPr lang="es-ES" sz="1100" kern="100">
                          <a:effectLst/>
                        </a:rPr>
                        <a:t>TOTAL</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45</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533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484</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387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453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a:effectLst/>
                        </a:rPr>
                        <a:t>71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ES" sz="1100" kern="100" dirty="0">
                          <a:effectLst/>
                        </a:rPr>
                        <a:t>1.973</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39766"/>
                  </a:ext>
                </a:extLst>
              </a:tr>
            </a:tbl>
          </a:graphicData>
        </a:graphic>
      </p:graphicFrame>
      <p:pic>
        <p:nvPicPr>
          <p:cNvPr id="4" name="Imagen 3" descr="Logotipo, Icono&#10;&#10;Descripción generada automáticamente">
            <a:extLst>
              <a:ext uri="{FF2B5EF4-FFF2-40B4-BE49-F238E27FC236}">
                <a16:creationId xmlns:a16="http://schemas.microsoft.com/office/drawing/2014/main" id="{99395984-64AD-6C4A-FA03-95D5B9E4BF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graphicFrame>
        <p:nvGraphicFramePr>
          <p:cNvPr id="5" name="Tabla 4">
            <a:extLst>
              <a:ext uri="{FF2B5EF4-FFF2-40B4-BE49-F238E27FC236}">
                <a16:creationId xmlns:a16="http://schemas.microsoft.com/office/drawing/2014/main" id="{5FF75CB8-9062-F597-1ED9-9B8F84994492}"/>
              </a:ext>
            </a:extLst>
          </p:cNvPr>
          <p:cNvGraphicFramePr>
            <a:graphicFrameLocks noGrp="1"/>
          </p:cNvGraphicFramePr>
          <p:nvPr>
            <p:extLst>
              <p:ext uri="{D42A27DB-BD31-4B8C-83A1-F6EECF244321}">
                <p14:modId xmlns:p14="http://schemas.microsoft.com/office/powerpoint/2010/main" val="1445313655"/>
              </p:ext>
            </p:extLst>
          </p:nvPr>
        </p:nvGraphicFramePr>
        <p:xfrm>
          <a:off x="5106170" y="5684097"/>
          <a:ext cx="7008768" cy="630195"/>
        </p:xfrm>
        <a:graphic>
          <a:graphicData uri="http://schemas.openxmlformats.org/drawingml/2006/table">
            <a:tbl>
              <a:tblPr firstRow="1" firstCol="1" bandRow="1">
                <a:tableStyleId>{F5AB1C69-6EDB-4FF4-983F-18BD219EF322}</a:tableStyleId>
              </a:tblPr>
              <a:tblGrid>
                <a:gridCol w="1805651">
                  <a:extLst>
                    <a:ext uri="{9D8B030D-6E8A-4147-A177-3AD203B41FA5}">
                      <a16:colId xmlns:a16="http://schemas.microsoft.com/office/drawing/2014/main" val="1414616153"/>
                    </a:ext>
                  </a:extLst>
                </a:gridCol>
                <a:gridCol w="1697137">
                  <a:extLst>
                    <a:ext uri="{9D8B030D-6E8A-4147-A177-3AD203B41FA5}">
                      <a16:colId xmlns:a16="http://schemas.microsoft.com/office/drawing/2014/main" val="3492808804"/>
                    </a:ext>
                  </a:extLst>
                </a:gridCol>
                <a:gridCol w="1583037">
                  <a:extLst>
                    <a:ext uri="{9D8B030D-6E8A-4147-A177-3AD203B41FA5}">
                      <a16:colId xmlns:a16="http://schemas.microsoft.com/office/drawing/2014/main" val="4288134763"/>
                    </a:ext>
                  </a:extLst>
                </a:gridCol>
                <a:gridCol w="1922943">
                  <a:extLst>
                    <a:ext uri="{9D8B030D-6E8A-4147-A177-3AD203B41FA5}">
                      <a16:colId xmlns:a16="http://schemas.microsoft.com/office/drawing/2014/main" val="959876987"/>
                    </a:ext>
                  </a:extLst>
                </a:gridCol>
              </a:tblGrid>
              <a:tr h="423322">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PUNTOS DE CONTROL PERMANENTES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FISCALIZADORES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TÉCNICOS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ADMINISTRATIVOS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71666229"/>
                  </a:ext>
                </a:extLst>
              </a:tr>
              <a:tr h="206873">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111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a:effectLst/>
                        </a:rPr>
                        <a:t>466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dirty="0">
                          <a:effectLst/>
                        </a:rPr>
                        <a:t>323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100" dirty="0">
                          <a:effectLst/>
                        </a:rPr>
                        <a:t>415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317598"/>
                  </a:ext>
                </a:extLst>
              </a:tr>
            </a:tbl>
          </a:graphicData>
        </a:graphic>
      </p:graphicFrame>
      <p:sp>
        <p:nvSpPr>
          <p:cNvPr id="9" name="CuadroTexto 8">
            <a:extLst>
              <a:ext uri="{FF2B5EF4-FFF2-40B4-BE49-F238E27FC236}">
                <a16:creationId xmlns:a16="http://schemas.microsoft.com/office/drawing/2014/main" id="{1861316F-C682-64BF-44D7-2D67C0CFDE7C}"/>
              </a:ext>
            </a:extLst>
          </p:cNvPr>
          <p:cNvSpPr txBox="1"/>
          <p:nvPr/>
        </p:nvSpPr>
        <p:spPr>
          <a:xfrm>
            <a:off x="5749781" y="6346721"/>
            <a:ext cx="5721546" cy="478849"/>
          </a:xfrm>
          <a:prstGeom prst="rect">
            <a:avLst/>
          </a:prstGeom>
          <a:noFill/>
        </p:spPr>
        <p:txBody>
          <a:bodyPr wrap="square">
            <a:spAutoFit/>
          </a:bodyPr>
          <a:lstStyle/>
          <a:p>
            <a:pPr algn="ctr">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Nota: </a:t>
            </a: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se exceptúan funcionarias/os DNA. 1204 funcionarias/os para </a:t>
            </a:r>
            <a:r>
              <a:rPr lang="es-CL" sz="12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fiscalizartodos</a:t>
            </a: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los puntos de control, durante 365 días en 24 </a:t>
            </a:r>
            <a:r>
              <a:rPr lang="es-CL" sz="12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hrs</a:t>
            </a: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de turnos.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25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F5DE5796-4EF5-75BF-362A-6DE36F364373}"/>
              </a:ext>
            </a:extLst>
          </p:cNvPr>
          <p:cNvSpPr txBox="1"/>
          <p:nvPr/>
        </p:nvSpPr>
        <p:spPr>
          <a:xfrm>
            <a:off x="396727" y="3231045"/>
            <a:ext cx="4023360" cy="2096809"/>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Desafíos</a:t>
            </a:r>
            <a:r>
              <a:rPr lang="es-ES" sz="1400" kern="1200" dirty="0">
                <a:solidFill>
                  <a:schemeClr val="tx1"/>
                </a:solidFill>
                <a:effectLst/>
                <a:latin typeface="+mj-lt"/>
                <a:ea typeface="+mj-ea"/>
                <a:cs typeface="+mj-cs"/>
              </a:rPr>
              <a:t>.</a:t>
            </a:r>
            <a:endParaRPr lang="en-US" sz="1400" kern="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208AE5BC-1984-5C7C-7B08-0684DDF6D4C2}"/>
              </a:ext>
            </a:extLst>
          </p:cNvPr>
          <p:cNvSpPr txBox="1"/>
          <p:nvPr/>
        </p:nvSpPr>
        <p:spPr>
          <a:xfrm>
            <a:off x="5121810" y="234786"/>
            <a:ext cx="6802460" cy="6757491"/>
          </a:xfrm>
          <a:prstGeom prst="rect">
            <a:avLst/>
          </a:prstGeom>
          <a:noFill/>
        </p:spPr>
        <p:txBody>
          <a:bodyPr wrap="square">
            <a:spAutoFit/>
          </a:bodyPr>
          <a:lstStyle/>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Especialización aduanera: contar con equipos profesionalizados en las materias que surgen de nuevos desafíos del país, crimen organizado, contrabando, terrorismo, salud, medio ambiente (fortalecimiento de estamento fiscalizador y técnico).</a:t>
            </a:r>
            <a:r>
              <a:rPr lang="es-CL" sz="1200" b="1" u="none" strike="noStrike"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Política Nacional de Crimen Organizado: requiere contar con funcionarias/os concentrados en esta materia (principalmente fiscalizadores).</a:t>
            </a:r>
            <a:r>
              <a:rPr lang="es-CL" sz="1200" b="1" u="none" strike="noStrike"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Sistema de inteligencia aduanera: instalar un sistema de inteligencia a nivel nacional (fortalecimiento de estamento fiscalizador y profesional).</a:t>
            </a:r>
            <a:r>
              <a:rPr lang="es-CL" sz="1200" b="1" u="none" strike="noStrike"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Simplificación de comercio aduanero: requiere equipos que soporten nueva tecnología (profesionales informáticos, especialistas en procesos aduaneros, fiscalizadores, etc.).</a:t>
            </a:r>
            <a:r>
              <a:rPr lang="es-CL" sz="1200" b="1" u="none" strike="noStrike"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Minería: con la realidad del país, se requiere mayor atención en la especialización del contrabando minero, con especialistas en zona primaria y con profesionales de laboratorio (fortalecimiento de estamento fiscalizador y técnico).</a:t>
            </a:r>
            <a:r>
              <a:rPr lang="es-CL" sz="1200" b="1" u="none" strike="noStrike"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Controles aduaneros con permanencia de personal las 24 horas y con más de 1 funcionario, con el fin de resguardar la probidad (fortalecimiento estamento administrativo y fiscalizador).</a:t>
            </a: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Zonas primarias fortalecidas por presencia aduanera, a través de revisión documental, inspección física, binomios caninos, utilización de TNI (fortalecimiento estamento administrativo y fiscalizador). </a:t>
            </a: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Profesionales de soporte administrativo con exclusividad en sus funciones, actualmente se deben mezclar con tareas de fiscalización en contingencias y apoyo (fortalecimiento estamento profesional, técnicos y administrativos).</a:t>
            </a: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Probidad funcionaria: fortalecer el papel de las tareas públicas, con un eje transversal de probidad y transparencia pública, especialmente en un servicio fiscalizador, para ello se requiere contar con equipos que además de realizar sus tareas con entusiasmo y dedicación, tengan claridad de la importancia de cumplir con la ética que requiere nuestra tarea, para ello es fundamental fortalecer la mirar en materias de RRHH. </a:t>
            </a:r>
          </a:p>
          <a:p>
            <a:pPr marL="342900" lvl="0" indent="-342900">
              <a:lnSpc>
                <a:spcPct val="107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2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Generar estabilidad al interior del servicio, evitando movilizaciones para lograr mejoras laborales.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Logotipo, Icono&#10;&#10;Descripción generada automáticamente">
            <a:extLst>
              <a:ext uri="{FF2B5EF4-FFF2-40B4-BE49-F238E27FC236}">
                <a16:creationId xmlns:a16="http://schemas.microsoft.com/office/drawing/2014/main" id="{B5FF2919-92D7-A234-104A-63C9595FCB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Tree>
    <p:extLst>
      <p:ext uri="{BB962C8B-B14F-4D97-AF65-F5344CB8AC3E}">
        <p14:creationId xmlns:p14="http://schemas.microsoft.com/office/powerpoint/2010/main" val="233154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36D1F452-C353-3E98-F011-CDFB7EDEE9EB}"/>
              </a:ext>
            </a:extLst>
          </p:cNvPr>
          <p:cNvSpPr>
            <a:spLocks noGrp="1"/>
          </p:cNvSpPr>
          <p:nvPr>
            <p:ph type="ctrTitle"/>
          </p:nvPr>
        </p:nvSpPr>
        <p:spPr>
          <a:xfrm>
            <a:off x="383060" y="2409936"/>
            <a:ext cx="3390996" cy="3204134"/>
          </a:xfrm>
        </p:spPr>
        <p:txBody>
          <a:bodyPr anchor="b">
            <a:normAutofit/>
          </a:bodyPr>
          <a:lstStyle/>
          <a:p>
            <a:pPr algn="l"/>
            <a:r>
              <a:rPr lang="es-CL" sz="2000" b="1" i="1"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rPr>
              <a:t>La unidad de las/os trabajadoras/es nos hace invencibles</a:t>
            </a:r>
            <a:r>
              <a:rPr lang="es-CL" sz="1800" b="1" i="1" dirty="0">
                <a:solidFill>
                  <a:srgbClr val="ED7D31"/>
                </a:solidFill>
                <a:effectLst/>
                <a:latin typeface="Calibri" panose="020F0502020204030204" pitchFamily="34" charset="0"/>
                <a:ea typeface="Times New Roman" panose="02020603050405020304" pitchFamily="18" charset="0"/>
                <a:cs typeface="Calibri" panose="020F0502020204030204" pitchFamily="34" charset="0"/>
              </a:rPr>
              <a:t>.</a:t>
            </a:r>
            <a:br>
              <a:rPr lang="es-CL"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br>
            <a:br>
              <a:rPr lang="es-CL"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br>
            <a:br>
              <a:rPr lang="es-CL"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br>
            <a:r>
              <a:rPr lang="es-CL" sz="1800" dirty="0">
                <a:solidFill>
                  <a:srgbClr val="202124"/>
                </a:solidFill>
                <a:latin typeface="Calibri" panose="020F0502020204030204" pitchFamily="34" charset="0"/>
                <a:ea typeface="Times New Roman" panose="02020603050405020304" pitchFamily="18" charset="0"/>
                <a:cs typeface="Calibri" panose="020F0502020204030204" pitchFamily="34" charset="0"/>
              </a:rPr>
              <a:t>Clotario Blest</a:t>
            </a:r>
            <a:br>
              <a:rPr lang="es-CL" sz="1800" dirty="0">
                <a:effectLst/>
                <a:latin typeface="Calibri" panose="020F0502020204030204" pitchFamily="34" charset="0"/>
                <a:ea typeface="Calibri" panose="020F0502020204030204" pitchFamily="34" charset="0"/>
                <a:cs typeface="Times New Roman" panose="02020603050405020304" pitchFamily="18" charset="0"/>
              </a:rPr>
            </a:br>
            <a:endParaRPr lang="es-CL" sz="3700" b="1" dirty="0">
              <a:latin typeface="+mn-lt"/>
              <a:cs typeface="Arial" panose="020B0604020202020204" pitchFamily="34" charset="0"/>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Logotipo, Icono&#10;&#10;Descripción generada automáticamente">
            <a:extLst>
              <a:ext uri="{FF2B5EF4-FFF2-40B4-BE49-F238E27FC236}">
                <a16:creationId xmlns:a16="http://schemas.microsoft.com/office/drawing/2014/main" id="{E3B739BD-789B-B26F-7346-CAC957AB9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345" y="625684"/>
            <a:ext cx="4418857" cy="5455380"/>
          </a:xfrm>
          <a:prstGeom prst="rect">
            <a:avLst/>
          </a:prstGeom>
        </p:spPr>
      </p:pic>
    </p:spTree>
    <p:extLst>
      <p:ext uri="{BB962C8B-B14F-4D97-AF65-F5344CB8AC3E}">
        <p14:creationId xmlns:p14="http://schemas.microsoft.com/office/powerpoint/2010/main" val="78996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a:extLst>
              <a:ext uri="{FF2B5EF4-FFF2-40B4-BE49-F238E27FC236}">
                <a16:creationId xmlns:a16="http://schemas.microsoft.com/office/drawing/2014/main" id="{2A65FAC2-9E2B-F847-2F3B-8264AC6E724A}"/>
              </a:ext>
            </a:extLst>
          </p:cNvPr>
          <p:cNvSpPr>
            <a:spLocks noChangeArrowheads="1"/>
          </p:cNvSpPr>
          <p:nvPr/>
        </p:nvSpPr>
        <p:spPr bwMode="auto">
          <a:xfrm>
            <a:off x="5047423" y="5400144"/>
            <a:ext cx="6894576" cy="6198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sz="1400" b="1"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Fuente: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Anuario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Estadístico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2022,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Servicio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Nacional de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Aduanas</a:t>
            </a:r>
            <a:endPar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tab pos="152400" algn="l"/>
              </a:tabLst>
            </a:pPr>
            <a:endParaRPr kumimoji="0" lang="en-US" altLang="es-CL" sz="22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Tabla 8">
            <a:extLst>
              <a:ext uri="{FF2B5EF4-FFF2-40B4-BE49-F238E27FC236}">
                <a16:creationId xmlns:a16="http://schemas.microsoft.com/office/drawing/2014/main" id="{A512B9CF-E4FE-D456-2880-FAC696CADD95}"/>
              </a:ext>
            </a:extLst>
          </p:cNvPr>
          <p:cNvGraphicFramePr>
            <a:graphicFrameLocks noGrp="1"/>
          </p:cNvGraphicFramePr>
          <p:nvPr>
            <p:extLst>
              <p:ext uri="{D42A27DB-BD31-4B8C-83A1-F6EECF244321}">
                <p14:modId xmlns:p14="http://schemas.microsoft.com/office/powerpoint/2010/main" val="2953471361"/>
              </p:ext>
            </p:extLst>
          </p:nvPr>
        </p:nvGraphicFramePr>
        <p:xfrm>
          <a:off x="5528356" y="2277374"/>
          <a:ext cx="5932711" cy="3005330"/>
        </p:xfrm>
        <a:graphic>
          <a:graphicData uri="http://schemas.openxmlformats.org/drawingml/2006/table">
            <a:tbl>
              <a:tblPr firstRow="1" firstCol="1" bandRow="1">
                <a:tableStyleId>{F5AB1C69-6EDB-4FF4-983F-18BD219EF322}</a:tableStyleId>
              </a:tblPr>
              <a:tblGrid>
                <a:gridCol w="824991">
                  <a:extLst>
                    <a:ext uri="{9D8B030D-6E8A-4147-A177-3AD203B41FA5}">
                      <a16:colId xmlns:a16="http://schemas.microsoft.com/office/drawing/2014/main" val="1678220925"/>
                    </a:ext>
                  </a:extLst>
                </a:gridCol>
                <a:gridCol w="1319588">
                  <a:extLst>
                    <a:ext uri="{9D8B030D-6E8A-4147-A177-3AD203B41FA5}">
                      <a16:colId xmlns:a16="http://schemas.microsoft.com/office/drawing/2014/main" val="318973234"/>
                    </a:ext>
                  </a:extLst>
                </a:gridCol>
                <a:gridCol w="842302">
                  <a:extLst>
                    <a:ext uri="{9D8B030D-6E8A-4147-A177-3AD203B41FA5}">
                      <a16:colId xmlns:a16="http://schemas.microsoft.com/office/drawing/2014/main" val="1401534707"/>
                    </a:ext>
                  </a:extLst>
                </a:gridCol>
                <a:gridCol w="1475388">
                  <a:extLst>
                    <a:ext uri="{9D8B030D-6E8A-4147-A177-3AD203B41FA5}">
                      <a16:colId xmlns:a16="http://schemas.microsoft.com/office/drawing/2014/main" val="1606812154"/>
                    </a:ext>
                  </a:extLst>
                </a:gridCol>
                <a:gridCol w="1470442">
                  <a:extLst>
                    <a:ext uri="{9D8B030D-6E8A-4147-A177-3AD203B41FA5}">
                      <a16:colId xmlns:a16="http://schemas.microsoft.com/office/drawing/2014/main" val="3275834581"/>
                    </a:ext>
                  </a:extLst>
                </a:gridCol>
              </a:tblGrid>
              <a:tr h="1172075">
                <a:tc>
                  <a:txBody>
                    <a:bodyPr/>
                    <a:lstStyle/>
                    <a:p>
                      <a:pPr algn="ctr" fontAlgn="ctr">
                        <a:lnSpc>
                          <a:spcPct val="115000"/>
                        </a:lnSpc>
                        <a:spcBef>
                          <a:spcPts val="0"/>
                        </a:spcBef>
                        <a:spcAft>
                          <a:spcPts val="800"/>
                        </a:spcAft>
                      </a:pPr>
                      <a:r>
                        <a:rPr lang="es-CL" sz="1200" b="1" u="none" strike="noStrike" dirty="0">
                          <a:solidFill>
                            <a:schemeClr val="bg1"/>
                          </a:solidFill>
                          <a:effectLst/>
                        </a:rPr>
                        <a:t>AÑO</a:t>
                      </a:r>
                      <a:endParaRPr lang="es-CL" sz="1200" b="0" i="0" u="none" strike="noStrike" dirty="0">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lnSpc>
                          <a:spcPct val="115000"/>
                        </a:lnSpc>
                        <a:spcBef>
                          <a:spcPts val="0"/>
                        </a:spcBef>
                        <a:spcAft>
                          <a:spcPts val="800"/>
                        </a:spcAft>
                      </a:pPr>
                      <a:r>
                        <a:rPr lang="es-CL" sz="1200" b="1" u="none" strike="noStrike" dirty="0">
                          <a:solidFill>
                            <a:schemeClr val="bg1"/>
                          </a:solidFill>
                          <a:effectLst/>
                        </a:rPr>
                        <a:t>TOTAL IMPUESTOS</a:t>
                      </a:r>
                      <a:endParaRPr lang="es-CL" sz="1200" b="0" i="0" u="none" strike="noStrike" dirty="0">
                        <a:solidFill>
                          <a:schemeClr val="bg1"/>
                        </a:solidFill>
                        <a:effectLst/>
                        <a:latin typeface="Arial" panose="020B0604020202020204" pitchFamily="34" charset="0"/>
                      </a:endParaRPr>
                    </a:p>
                  </a:txBody>
                  <a:tcPr marL="124154" marR="124154" marT="17244" marB="0" anchor="ctr">
                    <a:lnT w="12700" cap="flat" cmpd="sng" algn="ctr">
                      <a:solidFill>
                        <a:schemeClr val="tx1"/>
                      </a:solidFill>
                      <a:prstDash val="solid"/>
                      <a:round/>
                      <a:headEnd type="none" w="med" len="med"/>
                      <a:tailEnd type="none" w="med" len="med"/>
                    </a:lnT>
                  </a:tcPr>
                </a:tc>
                <a:tc>
                  <a:txBody>
                    <a:bodyPr/>
                    <a:lstStyle/>
                    <a:p>
                      <a:pPr algn="ctr" fontAlgn="ctr">
                        <a:lnSpc>
                          <a:spcPct val="115000"/>
                        </a:lnSpc>
                        <a:spcBef>
                          <a:spcPts val="0"/>
                        </a:spcBef>
                        <a:spcAft>
                          <a:spcPts val="800"/>
                        </a:spcAft>
                      </a:pPr>
                      <a:r>
                        <a:rPr lang="es-CL" sz="1200" b="1" u="none" strike="noStrike" dirty="0">
                          <a:solidFill>
                            <a:schemeClr val="bg1"/>
                          </a:solidFill>
                          <a:effectLst/>
                        </a:rPr>
                        <a:t>TOTAL TASAS</a:t>
                      </a:r>
                      <a:endParaRPr lang="es-CL" sz="1200" b="0" i="0" u="none" strike="noStrike" dirty="0">
                        <a:solidFill>
                          <a:schemeClr val="bg1"/>
                        </a:solidFill>
                        <a:effectLst/>
                        <a:latin typeface="Arial" panose="020B0604020202020204" pitchFamily="34" charset="0"/>
                      </a:endParaRPr>
                    </a:p>
                  </a:txBody>
                  <a:tcPr marL="124154" marR="124154" marT="17244" marB="0" anchor="ctr">
                    <a:lnT w="12700" cap="flat" cmpd="sng" algn="ctr">
                      <a:solidFill>
                        <a:schemeClr val="tx1"/>
                      </a:solidFill>
                      <a:prstDash val="solid"/>
                      <a:round/>
                      <a:headEnd type="none" w="med" len="med"/>
                      <a:tailEnd type="none" w="med" len="med"/>
                    </a:lnT>
                  </a:tcPr>
                </a:tc>
                <a:tc>
                  <a:txBody>
                    <a:bodyPr/>
                    <a:lstStyle/>
                    <a:p>
                      <a:pPr algn="ctr" fontAlgn="ctr">
                        <a:lnSpc>
                          <a:spcPct val="115000"/>
                        </a:lnSpc>
                        <a:spcBef>
                          <a:spcPts val="0"/>
                        </a:spcBef>
                        <a:spcAft>
                          <a:spcPts val="800"/>
                        </a:spcAft>
                      </a:pPr>
                      <a:r>
                        <a:rPr lang="es-CL" sz="1200" b="1" u="none" strike="noStrike" dirty="0">
                          <a:solidFill>
                            <a:schemeClr val="bg1"/>
                          </a:solidFill>
                          <a:effectLst/>
                        </a:rPr>
                        <a:t>TOTAL GRAVÁMENES</a:t>
                      </a:r>
                      <a:endParaRPr lang="es-CL" sz="1200" b="0" i="0" u="none" strike="noStrike" dirty="0">
                        <a:solidFill>
                          <a:schemeClr val="bg1"/>
                        </a:solidFill>
                        <a:effectLst/>
                        <a:latin typeface="Arial" panose="020B0604020202020204" pitchFamily="34" charset="0"/>
                      </a:endParaRPr>
                    </a:p>
                  </a:txBody>
                  <a:tcPr marL="124154" marR="124154" marT="17244" marB="0" anchor="ctr">
                    <a:lnT w="12700" cap="flat" cmpd="sng" algn="ctr">
                      <a:solidFill>
                        <a:schemeClr val="tx1"/>
                      </a:solidFill>
                      <a:prstDash val="solid"/>
                      <a:round/>
                      <a:headEnd type="none" w="med" len="med"/>
                      <a:tailEnd type="none" w="med" len="med"/>
                    </a:lnT>
                  </a:tcPr>
                </a:tc>
                <a:tc>
                  <a:txBody>
                    <a:bodyPr/>
                    <a:lstStyle/>
                    <a:p>
                      <a:pPr algn="ctr" fontAlgn="t">
                        <a:lnSpc>
                          <a:spcPct val="107000"/>
                        </a:lnSpc>
                        <a:spcBef>
                          <a:spcPts val="0"/>
                        </a:spcBef>
                        <a:spcAft>
                          <a:spcPts val="800"/>
                        </a:spcAft>
                        <a:tabLst>
                          <a:tab pos="152400" algn="l"/>
                        </a:tabLst>
                      </a:pPr>
                      <a:r>
                        <a:rPr lang="es-CL" sz="1200" b="1" u="none" strike="noStrike" dirty="0">
                          <a:solidFill>
                            <a:schemeClr val="bg1"/>
                          </a:solidFill>
                          <a:effectLst/>
                        </a:rPr>
                        <a:t>APORTE A LA RECAUDACIÓN TRIBUTARIA NACIONAL</a:t>
                      </a:r>
                      <a:endParaRPr lang="es-CL" sz="1200" b="0" i="0" u="none" strike="noStrike" dirty="0">
                        <a:solidFill>
                          <a:schemeClr val="bg1"/>
                        </a:solidFill>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0551086"/>
                  </a:ext>
                </a:extLst>
              </a:tr>
              <a:tr h="366651">
                <a:tc>
                  <a:txBody>
                    <a:bodyPr/>
                    <a:lstStyle/>
                    <a:p>
                      <a:pPr algn="ctr" fontAlgn="ctr">
                        <a:lnSpc>
                          <a:spcPct val="115000"/>
                        </a:lnSpc>
                        <a:spcBef>
                          <a:spcPts val="0"/>
                        </a:spcBef>
                        <a:spcAft>
                          <a:spcPts val="800"/>
                        </a:spcAft>
                      </a:pPr>
                      <a:r>
                        <a:rPr lang="es-CL" sz="1200" b="0" u="none" strike="noStrike" dirty="0">
                          <a:solidFill>
                            <a:schemeClr val="bg1"/>
                          </a:solidFill>
                          <a:effectLst/>
                        </a:rPr>
                        <a:t>2018</a:t>
                      </a:r>
                      <a:endParaRPr lang="es-CL" sz="1200" b="0" i="0" u="none" strike="noStrike" dirty="0">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tcPr>
                </a:tc>
                <a:tc>
                  <a:txBody>
                    <a:bodyPr/>
                    <a:lstStyle/>
                    <a:p>
                      <a:pPr algn="ctr" fontAlgn="ctr">
                        <a:lnSpc>
                          <a:spcPct val="115000"/>
                        </a:lnSpc>
                        <a:spcBef>
                          <a:spcPts val="0"/>
                        </a:spcBef>
                        <a:spcAft>
                          <a:spcPts val="800"/>
                        </a:spcAft>
                      </a:pPr>
                      <a:r>
                        <a:rPr lang="es-CL" sz="1200" b="0" u="none" strike="noStrike" dirty="0">
                          <a:solidFill>
                            <a:srgbClr val="000000"/>
                          </a:solidFill>
                          <a:effectLst/>
                        </a:rPr>
                        <a:t>14.099,7</a:t>
                      </a:r>
                      <a:endParaRPr lang="es-CL" sz="1200" b="0" i="0" u="none" strike="noStrike" dirty="0">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dirty="0">
                          <a:solidFill>
                            <a:srgbClr val="000000"/>
                          </a:solidFill>
                          <a:effectLst/>
                        </a:rPr>
                        <a:t>0,1</a:t>
                      </a:r>
                      <a:endParaRPr lang="es-CL" sz="1200" b="0" i="0" u="none" strike="noStrike" dirty="0">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dirty="0">
                          <a:solidFill>
                            <a:srgbClr val="000000"/>
                          </a:solidFill>
                          <a:effectLst/>
                        </a:rPr>
                        <a:t>14.618,6</a:t>
                      </a:r>
                      <a:endParaRPr lang="es-CL" sz="1200" b="0" i="0" u="none" strike="noStrike" dirty="0">
                        <a:effectLst/>
                        <a:latin typeface="Arial" panose="020B0604020202020204" pitchFamily="34" charset="0"/>
                      </a:endParaRPr>
                    </a:p>
                  </a:txBody>
                  <a:tcPr marL="124154" marR="124154" marT="17244" marB="0" anchor="ctr"/>
                </a:tc>
                <a:tc>
                  <a:txBody>
                    <a:bodyPr/>
                    <a:lstStyle/>
                    <a:p>
                      <a:pPr algn="ctr" fontAlgn="t">
                        <a:lnSpc>
                          <a:spcPct val="115000"/>
                        </a:lnSpc>
                        <a:spcBef>
                          <a:spcPts val="0"/>
                        </a:spcBef>
                        <a:spcAft>
                          <a:spcPts val="800"/>
                        </a:spcAft>
                      </a:pPr>
                      <a:r>
                        <a:rPr lang="es-CL" sz="1200" b="0" u="none" strike="noStrike">
                          <a:solidFill>
                            <a:srgbClr val="000000"/>
                          </a:solidFill>
                          <a:effectLst/>
                        </a:rPr>
                        <a:t>27,3%</a:t>
                      </a:r>
                      <a:endParaRPr lang="es-CL" sz="1200" b="0" i="0" u="none" strike="noStrike">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8552809"/>
                  </a:ext>
                </a:extLst>
              </a:tr>
              <a:tr h="366651">
                <a:tc>
                  <a:txBody>
                    <a:bodyPr/>
                    <a:lstStyle/>
                    <a:p>
                      <a:pPr algn="ctr" fontAlgn="ctr">
                        <a:lnSpc>
                          <a:spcPct val="115000"/>
                        </a:lnSpc>
                        <a:spcBef>
                          <a:spcPts val="0"/>
                        </a:spcBef>
                        <a:spcAft>
                          <a:spcPts val="800"/>
                        </a:spcAft>
                      </a:pPr>
                      <a:r>
                        <a:rPr lang="es-CL" sz="1200" b="0" u="none" strike="noStrike" dirty="0">
                          <a:solidFill>
                            <a:schemeClr val="bg1"/>
                          </a:solidFill>
                          <a:effectLst/>
                        </a:rPr>
                        <a:t>2019</a:t>
                      </a:r>
                      <a:endParaRPr lang="es-CL" sz="1200" b="0" i="0" u="none" strike="noStrike" dirty="0">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tcPr>
                </a:tc>
                <a:tc>
                  <a:txBody>
                    <a:bodyPr/>
                    <a:lstStyle/>
                    <a:p>
                      <a:pPr algn="ctr" fontAlgn="ctr">
                        <a:lnSpc>
                          <a:spcPct val="115000"/>
                        </a:lnSpc>
                        <a:spcBef>
                          <a:spcPts val="0"/>
                        </a:spcBef>
                        <a:spcAft>
                          <a:spcPts val="800"/>
                        </a:spcAft>
                      </a:pPr>
                      <a:r>
                        <a:rPr lang="es-CL" sz="1200" b="0" u="none" strike="noStrike">
                          <a:solidFill>
                            <a:srgbClr val="000000"/>
                          </a:solidFill>
                          <a:effectLst/>
                        </a:rPr>
                        <a:t>13.101,3</a:t>
                      </a:r>
                      <a:endParaRPr lang="es-CL" sz="1200" b="0" i="0" u="none" strike="noStrike">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0,1</a:t>
                      </a:r>
                      <a:endParaRPr lang="es-CL" sz="1200" b="0" i="0" u="none" strike="noStrike">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13.574,7</a:t>
                      </a:r>
                      <a:endParaRPr lang="es-CL" sz="1200" b="0" i="0" u="none" strike="noStrike">
                        <a:effectLst/>
                        <a:latin typeface="Arial" panose="020B0604020202020204" pitchFamily="34" charset="0"/>
                      </a:endParaRPr>
                    </a:p>
                  </a:txBody>
                  <a:tcPr marL="124154" marR="124154" marT="17244" marB="0" anchor="ctr"/>
                </a:tc>
                <a:tc>
                  <a:txBody>
                    <a:bodyPr/>
                    <a:lstStyle/>
                    <a:p>
                      <a:pPr algn="ctr" fontAlgn="t">
                        <a:lnSpc>
                          <a:spcPct val="115000"/>
                        </a:lnSpc>
                        <a:spcBef>
                          <a:spcPts val="0"/>
                        </a:spcBef>
                        <a:spcAft>
                          <a:spcPts val="800"/>
                        </a:spcAft>
                      </a:pPr>
                      <a:r>
                        <a:rPr lang="es-CL" sz="1200" b="0" u="none" strike="noStrike" dirty="0">
                          <a:solidFill>
                            <a:srgbClr val="000000"/>
                          </a:solidFill>
                          <a:effectLst/>
                        </a:rPr>
                        <a:t>27,6%</a:t>
                      </a:r>
                      <a:endParaRPr lang="es-CL" sz="1200" b="0" i="0" u="none" strike="noStrike" dirty="0">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3841107"/>
                  </a:ext>
                </a:extLst>
              </a:tr>
              <a:tr h="366651">
                <a:tc>
                  <a:txBody>
                    <a:bodyPr/>
                    <a:lstStyle/>
                    <a:p>
                      <a:pPr algn="ctr" fontAlgn="ctr">
                        <a:lnSpc>
                          <a:spcPct val="115000"/>
                        </a:lnSpc>
                        <a:spcBef>
                          <a:spcPts val="0"/>
                        </a:spcBef>
                        <a:spcAft>
                          <a:spcPts val="800"/>
                        </a:spcAft>
                      </a:pPr>
                      <a:r>
                        <a:rPr lang="es-CL" sz="1200" b="0" u="none" strike="noStrike" dirty="0">
                          <a:solidFill>
                            <a:schemeClr val="bg1"/>
                          </a:solidFill>
                          <a:effectLst/>
                        </a:rPr>
                        <a:t>2020</a:t>
                      </a:r>
                      <a:endParaRPr lang="es-CL" sz="1200" b="0" i="0" u="none" strike="noStrike" dirty="0">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tcPr>
                </a:tc>
                <a:tc>
                  <a:txBody>
                    <a:bodyPr/>
                    <a:lstStyle/>
                    <a:p>
                      <a:pPr algn="ctr" fontAlgn="ctr">
                        <a:lnSpc>
                          <a:spcPct val="115000"/>
                        </a:lnSpc>
                        <a:spcBef>
                          <a:spcPts val="0"/>
                        </a:spcBef>
                        <a:spcAft>
                          <a:spcPts val="800"/>
                        </a:spcAft>
                      </a:pPr>
                      <a:r>
                        <a:rPr lang="es-CL" sz="1200" b="0" u="none" strike="noStrike">
                          <a:solidFill>
                            <a:srgbClr val="000000"/>
                          </a:solidFill>
                          <a:effectLst/>
                        </a:rPr>
                        <a:t>11.449,4</a:t>
                      </a:r>
                      <a:endParaRPr lang="es-CL" sz="1200" b="0" i="0" u="none" strike="noStrike">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0,1</a:t>
                      </a:r>
                      <a:endParaRPr lang="es-CL" sz="1200" b="0" i="0" u="none" strike="noStrike">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11.853,2</a:t>
                      </a:r>
                      <a:endParaRPr lang="es-CL" sz="1200" b="0" i="0" u="none" strike="noStrike">
                        <a:effectLst/>
                        <a:latin typeface="Arial" panose="020B0604020202020204" pitchFamily="34" charset="0"/>
                      </a:endParaRPr>
                    </a:p>
                  </a:txBody>
                  <a:tcPr marL="124154" marR="124154" marT="17244" marB="0" anchor="ctr"/>
                </a:tc>
                <a:tc>
                  <a:txBody>
                    <a:bodyPr/>
                    <a:lstStyle/>
                    <a:p>
                      <a:pPr algn="ctr" fontAlgn="t">
                        <a:lnSpc>
                          <a:spcPct val="115000"/>
                        </a:lnSpc>
                        <a:spcBef>
                          <a:spcPts val="0"/>
                        </a:spcBef>
                        <a:spcAft>
                          <a:spcPts val="800"/>
                        </a:spcAft>
                      </a:pPr>
                      <a:r>
                        <a:rPr lang="es-CL" sz="1200" b="0" u="none" strike="noStrike" dirty="0">
                          <a:solidFill>
                            <a:srgbClr val="000000"/>
                          </a:solidFill>
                          <a:effectLst/>
                        </a:rPr>
                        <a:t>29,1%</a:t>
                      </a:r>
                      <a:endParaRPr lang="es-CL" sz="1200" b="0" i="0" u="none" strike="noStrike" dirty="0">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646202"/>
                  </a:ext>
                </a:extLst>
              </a:tr>
              <a:tr h="366651">
                <a:tc>
                  <a:txBody>
                    <a:bodyPr/>
                    <a:lstStyle/>
                    <a:p>
                      <a:pPr algn="ctr" fontAlgn="ctr">
                        <a:lnSpc>
                          <a:spcPct val="115000"/>
                        </a:lnSpc>
                        <a:spcBef>
                          <a:spcPts val="0"/>
                        </a:spcBef>
                        <a:spcAft>
                          <a:spcPts val="800"/>
                        </a:spcAft>
                      </a:pPr>
                      <a:r>
                        <a:rPr lang="es-CL" sz="1200" b="0" u="none" strike="noStrike">
                          <a:solidFill>
                            <a:schemeClr val="bg1"/>
                          </a:solidFill>
                          <a:effectLst/>
                        </a:rPr>
                        <a:t>2021</a:t>
                      </a:r>
                      <a:endParaRPr lang="es-CL" sz="1200" b="0" i="0" u="none" strike="noStrike">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tcPr>
                </a:tc>
                <a:tc>
                  <a:txBody>
                    <a:bodyPr/>
                    <a:lstStyle/>
                    <a:p>
                      <a:pPr algn="ctr" fontAlgn="ctr">
                        <a:lnSpc>
                          <a:spcPct val="115000"/>
                        </a:lnSpc>
                        <a:spcBef>
                          <a:spcPts val="0"/>
                        </a:spcBef>
                        <a:spcAft>
                          <a:spcPts val="800"/>
                        </a:spcAft>
                      </a:pPr>
                      <a:r>
                        <a:rPr lang="es-CL" sz="1200" b="0" u="none" strike="noStrike" dirty="0">
                          <a:solidFill>
                            <a:srgbClr val="000000"/>
                          </a:solidFill>
                          <a:effectLst/>
                        </a:rPr>
                        <a:t>17.306,0</a:t>
                      </a:r>
                      <a:endParaRPr lang="es-CL" sz="1200" b="0" i="0" u="none" strike="noStrike" dirty="0">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0,3</a:t>
                      </a:r>
                      <a:endParaRPr lang="es-CL" sz="1200" b="0" i="0" u="none" strike="noStrike">
                        <a:effectLst/>
                        <a:latin typeface="Arial" panose="020B0604020202020204" pitchFamily="34" charset="0"/>
                      </a:endParaRPr>
                    </a:p>
                  </a:txBody>
                  <a:tcPr marL="124154" marR="124154" marT="17244" marB="0" anchor="ctr"/>
                </a:tc>
                <a:tc>
                  <a:txBody>
                    <a:bodyPr/>
                    <a:lstStyle/>
                    <a:p>
                      <a:pPr algn="ctr" fontAlgn="ctr">
                        <a:lnSpc>
                          <a:spcPct val="115000"/>
                        </a:lnSpc>
                        <a:spcBef>
                          <a:spcPts val="0"/>
                        </a:spcBef>
                        <a:spcAft>
                          <a:spcPts val="800"/>
                        </a:spcAft>
                      </a:pPr>
                      <a:r>
                        <a:rPr lang="es-CL" sz="1200" b="0" u="none" strike="noStrike">
                          <a:solidFill>
                            <a:srgbClr val="000000"/>
                          </a:solidFill>
                          <a:effectLst/>
                        </a:rPr>
                        <a:t>17.306,0</a:t>
                      </a:r>
                      <a:endParaRPr lang="es-CL" sz="1200" b="0" i="0" u="none" strike="noStrike">
                        <a:effectLst/>
                        <a:latin typeface="Arial" panose="020B0604020202020204" pitchFamily="34" charset="0"/>
                      </a:endParaRPr>
                    </a:p>
                  </a:txBody>
                  <a:tcPr marL="124154" marR="124154" marT="17244" marB="0" anchor="ctr"/>
                </a:tc>
                <a:tc>
                  <a:txBody>
                    <a:bodyPr/>
                    <a:lstStyle/>
                    <a:p>
                      <a:pPr algn="ctr" fontAlgn="t">
                        <a:lnSpc>
                          <a:spcPct val="115000"/>
                        </a:lnSpc>
                        <a:spcBef>
                          <a:spcPts val="0"/>
                        </a:spcBef>
                        <a:spcAft>
                          <a:spcPts val="800"/>
                        </a:spcAft>
                      </a:pPr>
                      <a:r>
                        <a:rPr lang="es-CL" sz="1200" b="0" u="none" strike="noStrike" dirty="0">
                          <a:solidFill>
                            <a:srgbClr val="000000"/>
                          </a:solidFill>
                          <a:effectLst/>
                        </a:rPr>
                        <a:t>30,0%</a:t>
                      </a:r>
                      <a:endParaRPr lang="es-CL" sz="1200" b="0" i="0" u="none" strike="noStrike" dirty="0">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4839017"/>
                  </a:ext>
                </a:extLst>
              </a:tr>
              <a:tr h="366651">
                <a:tc>
                  <a:txBody>
                    <a:bodyPr/>
                    <a:lstStyle/>
                    <a:p>
                      <a:pPr algn="ctr" fontAlgn="ctr">
                        <a:lnSpc>
                          <a:spcPct val="115000"/>
                        </a:lnSpc>
                        <a:spcBef>
                          <a:spcPts val="0"/>
                        </a:spcBef>
                        <a:spcAft>
                          <a:spcPts val="800"/>
                        </a:spcAft>
                      </a:pPr>
                      <a:r>
                        <a:rPr lang="es-CL" sz="1200" b="0" u="none" strike="noStrike" dirty="0">
                          <a:solidFill>
                            <a:schemeClr val="bg1"/>
                          </a:solidFill>
                          <a:effectLst/>
                        </a:rPr>
                        <a:t>2022</a:t>
                      </a:r>
                      <a:endParaRPr lang="es-CL" sz="1200" b="0" i="0" u="none" strike="noStrike" dirty="0">
                        <a:solidFill>
                          <a:schemeClr val="bg1"/>
                        </a:solidFill>
                        <a:effectLst/>
                        <a:latin typeface="Arial" panose="020B0604020202020204" pitchFamily="34" charset="0"/>
                      </a:endParaRPr>
                    </a:p>
                  </a:txBody>
                  <a:tcPr marL="124154" marR="124154" marT="1724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lnSpc>
                          <a:spcPct val="115000"/>
                        </a:lnSpc>
                        <a:spcBef>
                          <a:spcPts val="0"/>
                        </a:spcBef>
                        <a:spcAft>
                          <a:spcPts val="800"/>
                        </a:spcAft>
                      </a:pPr>
                      <a:r>
                        <a:rPr lang="es-CL" sz="1200" b="0" u="none" strike="noStrike" dirty="0">
                          <a:solidFill>
                            <a:srgbClr val="000000"/>
                          </a:solidFill>
                          <a:effectLst/>
                        </a:rPr>
                        <a:t>19.362,9</a:t>
                      </a:r>
                      <a:endParaRPr lang="es-CL" sz="1200" b="0" i="0" u="none" strike="noStrike" dirty="0">
                        <a:effectLst/>
                        <a:latin typeface="Arial" panose="020B0604020202020204" pitchFamily="34" charset="0"/>
                      </a:endParaRPr>
                    </a:p>
                  </a:txBody>
                  <a:tcPr marL="124154" marR="124154" marT="17244" marB="0" anchor="ctr">
                    <a:lnB w="12700" cap="flat" cmpd="sng" algn="ctr">
                      <a:solidFill>
                        <a:schemeClr val="tx1"/>
                      </a:solidFill>
                      <a:prstDash val="solid"/>
                      <a:round/>
                      <a:headEnd type="none" w="med" len="med"/>
                      <a:tailEnd type="none" w="med" len="med"/>
                    </a:lnB>
                  </a:tcPr>
                </a:tc>
                <a:tc>
                  <a:txBody>
                    <a:bodyPr/>
                    <a:lstStyle/>
                    <a:p>
                      <a:pPr algn="ctr" fontAlgn="ctr">
                        <a:lnSpc>
                          <a:spcPct val="115000"/>
                        </a:lnSpc>
                        <a:spcBef>
                          <a:spcPts val="0"/>
                        </a:spcBef>
                        <a:spcAft>
                          <a:spcPts val="800"/>
                        </a:spcAft>
                      </a:pPr>
                      <a:r>
                        <a:rPr lang="es-CL" sz="1200" b="0" u="none" strike="noStrike">
                          <a:solidFill>
                            <a:srgbClr val="000000"/>
                          </a:solidFill>
                          <a:effectLst/>
                        </a:rPr>
                        <a:t>0,3</a:t>
                      </a:r>
                      <a:endParaRPr lang="es-CL" sz="1200" b="0" i="0" u="none" strike="noStrike">
                        <a:effectLst/>
                        <a:latin typeface="Arial" panose="020B0604020202020204" pitchFamily="34" charset="0"/>
                      </a:endParaRPr>
                    </a:p>
                  </a:txBody>
                  <a:tcPr marL="124154" marR="124154" marT="17244" marB="0" anchor="ctr">
                    <a:lnB w="12700" cap="flat" cmpd="sng" algn="ctr">
                      <a:solidFill>
                        <a:schemeClr val="tx1"/>
                      </a:solidFill>
                      <a:prstDash val="solid"/>
                      <a:round/>
                      <a:headEnd type="none" w="med" len="med"/>
                      <a:tailEnd type="none" w="med" len="med"/>
                    </a:lnB>
                  </a:tcPr>
                </a:tc>
                <a:tc>
                  <a:txBody>
                    <a:bodyPr/>
                    <a:lstStyle/>
                    <a:p>
                      <a:pPr algn="ctr" fontAlgn="ctr">
                        <a:lnSpc>
                          <a:spcPct val="115000"/>
                        </a:lnSpc>
                        <a:spcBef>
                          <a:spcPts val="0"/>
                        </a:spcBef>
                        <a:spcAft>
                          <a:spcPts val="800"/>
                        </a:spcAft>
                      </a:pPr>
                      <a:r>
                        <a:rPr lang="es-CL" sz="1200" b="0" u="none" strike="noStrike">
                          <a:solidFill>
                            <a:srgbClr val="000000"/>
                          </a:solidFill>
                          <a:effectLst/>
                        </a:rPr>
                        <a:t>19.362,9</a:t>
                      </a:r>
                      <a:endParaRPr lang="es-CL" sz="1200" b="0" i="0" u="none" strike="noStrike">
                        <a:effectLst/>
                        <a:latin typeface="Arial" panose="020B0604020202020204" pitchFamily="34" charset="0"/>
                      </a:endParaRPr>
                    </a:p>
                  </a:txBody>
                  <a:tcPr marL="124154" marR="124154" marT="17244" marB="0" anchor="ctr">
                    <a:lnB w="12700" cap="flat" cmpd="sng" algn="ctr">
                      <a:solidFill>
                        <a:schemeClr val="tx1"/>
                      </a:solidFill>
                      <a:prstDash val="solid"/>
                      <a:round/>
                      <a:headEnd type="none" w="med" len="med"/>
                      <a:tailEnd type="none" w="med" len="med"/>
                    </a:lnB>
                  </a:tcPr>
                </a:tc>
                <a:tc>
                  <a:txBody>
                    <a:bodyPr/>
                    <a:lstStyle/>
                    <a:p>
                      <a:pPr algn="ctr" fontAlgn="t">
                        <a:lnSpc>
                          <a:spcPct val="115000"/>
                        </a:lnSpc>
                        <a:spcBef>
                          <a:spcPts val="0"/>
                        </a:spcBef>
                        <a:spcAft>
                          <a:spcPts val="800"/>
                        </a:spcAft>
                      </a:pPr>
                      <a:r>
                        <a:rPr lang="es-CL" sz="1200" b="0" u="none" strike="noStrike" dirty="0">
                          <a:solidFill>
                            <a:srgbClr val="000000"/>
                          </a:solidFill>
                          <a:effectLst/>
                        </a:rPr>
                        <a:t>31,5%</a:t>
                      </a:r>
                      <a:endParaRPr lang="es-CL" sz="1200" b="0" i="0" u="none" strike="noStrike" dirty="0">
                        <a:effectLst/>
                        <a:latin typeface="Arial" panose="020B0604020202020204" pitchFamily="34" charset="0"/>
                      </a:endParaRPr>
                    </a:p>
                  </a:txBody>
                  <a:tcPr marL="124154" marR="124154" marT="1724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998393"/>
                  </a:ext>
                </a:extLst>
              </a:tr>
            </a:tbl>
          </a:graphicData>
        </a:graphic>
      </p:graphicFrame>
      <p:sp>
        <p:nvSpPr>
          <p:cNvPr id="10" name="Rectangle 2">
            <a:extLst>
              <a:ext uri="{FF2B5EF4-FFF2-40B4-BE49-F238E27FC236}">
                <a16:creationId xmlns:a16="http://schemas.microsoft.com/office/drawing/2014/main" id="{DC2FFC74-E38D-CF3D-86DE-9EA0624AFA9B}"/>
              </a:ext>
            </a:extLst>
          </p:cNvPr>
          <p:cNvSpPr>
            <a:spLocks noChangeArrowheads="1"/>
          </p:cNvSpPr>
          <p:nvPr/>
        </p:nvSpPr>
        <p:spPr bwMode="auto">
          <a:xfrm>
            <a:off x="4944946" y="1771751"/>
            <a:ext cx="7099531" cy="10882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Recaudación</a:t>
            </a:r>
            <a:r>
              <a:rPr kumimoji="0" lang="en-US" altLang="es-CL"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a:t>
            </a: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Gravámenes</a:t>
            </a:r>
            <a:r>
              <a:rPr lang="en-US" altLang="es-CL" b="1" dirty="0">
                <a:latin typeface="Open Sans" panose="020B0606030504020204" pitchFamily="34" charset="0"/>
                <a:ea typeface="Open Sans" panose="020B0606030504020204" pitchFamily="34" charset="0"/>
                <a:cs typeface="Open Sans" panose="020B0606030504020204" pitchFamily="34" charset="0"/>
              </a:rPr>
              <a:t> </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r>
              <a:rPr kumimoji="0" lang="en-US" altLang="es-CL" sz="16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en</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en-US" altLang="es-CL" sz="16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millones</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US$)</a:t>
            </a:r>
          </a:p>
        </p:txBody>
      </p:sp>
      <p:sp>
        <p:nvSpPr>
          <p:cNvPr id="11" name="CuadroTexto 10">
            <a:extLst>
              <a:ext uri="{FF2B5EF4-FFF2-40B4-BE49-F238E27FC236}">
                <a16:creationId xmlns:a16="http://schemas.microsoft.com/office/drawing/2014/main" id="{06C34E1B-BDF4-34DE-6251-80481934E470}"/>
              </a:ext>
            </a:extLst>
          </p:cNvPr>
          <p:cNvSpPr txBox="1"/>
          <p:nvPr/>
        </p:nvSpPr>
        <p:spPr>
          <a:xfrm>
            <a:off x="384370" y="2975873"/>
            <a:ext cx="3308651" cy="3272812"/>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b="1" kern="1200" dirty="0" err="1">
                <a:solidFill>
                  <a:srgbClr val="ED7D31"/>
                </a:solidFill>
                <a:effectLst/>
                <a:latin typeface="Open Sans" panose="020B0606030504020204" pitchFamily="34" charset="0"/>
                <a:ea typeface="Open Sans" panose="020B0606030504020204" pitchFamily="34" charset="0"/>
                <a:cs typeface="Open Sans" panose="020B0606030504020204" pitchFamily="34" charset="0"/>
              </a:rPr>
              <a:t>Recaudación</a:t>
            </a: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0"/>
              </a:spcBef>
              <a:spcAft>
                <a:spcPts val="800"/>
              </a:spcAft>
            </a:pPr>
            <a:r>
              <a:rPr lang="en-US" sz="1400" kern="1200" dirty="0">
                <a:effectLst/>
                <a:latin typeface="Open Sans" panose="020B0606030504020204" pitchFamily="34" charset="0"/>
                <a:ea typeface="Open Sans" panose="020B0606030504020204" pitchFamily="34" charset="0"/>
                <a:cs typeface="Open Sans" panose="020B0606030504020204" pitchFamily="34" charset="0"/>
              </a:rPr>
              <a:t>La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recaudación</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de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Aduanas</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al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erario</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nacional</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es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cercana</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al </a:t>
            </a:r>
            <a:r>
              <a:rPr lang="en-US" sz="1400" b="1" kern="1200" dirty="0">
                <a:effectLst/>
                <a:latin typeface="Open Sans" panose="020B0606030504020204" pitchFamily="34" charset="0"/>
                <a:ea typeface="Open Sans" panose="020B0606030504020204" pitchFamily="34" charset="0"/>
                <a:cs typeface="Open Sans" panose="020B0606030504020204" pitchFamily="34" charset="0"/>
              </a:rPr>
              <a:t>30%</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t>
            </a:r>
          </a:p>
        </p:txBody>
      </p:sp>
      <p:pic>
        <p:nvPicPr>
          <p:cNvPr id="12" name="Imagen 11" descr="Logotipo, Icono&#10;&#10;Descripción generada automáticamente">
            <a:extLst>
              <a:ext uri="{FF2B5EF4-FFF2-40B4-BE49-F238E27FC236}">
                <a16:creationId xmlns:a16="http://schemas.microsoft.com/office/drawing/2014/main" id="{6ECD653C-CD9A-7C4F-D343-78287016FC0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Tree>
    <p:extLst>
      <p:ext uri="{BB962C8B-B14F-4D97-AF65-F5344CB8AC3E}">
        <p14:creationId xmlns:p14="http://schemas.microsoft.com/office/powerpoint/2010/main" val="154092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F5DE5796-4EF5-75BF-362A-6DE36F364373}"/>
              </a:ext>
            </a:extLst>
          </p:cNvPr>
          <p:cNvSpPr txBox="1"/>
          <p:nvPr/>
        </p:nvSpPr>
        <p:spPr>
          <a:xfrm>
            <a:off x="384370" y="2975873"/>
            <a:ext cx="3308651" cy="3272812"/>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b="1" kern="1200" dirty="0" err="1">
                <a:solidFill>
                  <a:srgbClr val="ED7D31"/>
                </a:solidFill>
                <a:effectLst/>
                <a:latin typeface="Open Sans" panose="020B0606030504020204" pitchFamily="34" charset="0"/>
                <a:ea typeface="Open Sans" panose="020B0606030504020204" pitchFamily="34" charset="0"/>
                <a:cs typeface="Open Sans" panose="020B0606030504020204" pitchFamily="34" charset="0"/>
              </a:rPr>
              <a:t>Recaudación</a:t>
            </a: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Bef>
                <a:spcPct val="0"/>
              </a:spcBef>
              <a:spcAft>
                <a:spcPts val="800"/>
              </a:spcAft>
            </a:pPr>
            <a:r>
              <a:rPr lang="en-US" sz="1400" kern="1200" dirty="0">
                <a:effectLst/>
                <a:latin typeface="Open Sans" panose="020B0606030504020204" pitchFamily="34" charset="0"/>
                <a:ea typeface="Open Sans" panose="020B0606030504020204" pitchFamily="34" charset="0"/>
                <a:cs typeface="Open Sans" panose="020B0606030504020204" pitchFamily="34" charset="0"/>
              </a:rPr>
              <a:t>La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recaudación</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de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Aduanas</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al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erario</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nacional</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es </a:t>
            </a:r>
            <a:r>
              <a:rPr lang="en-US" sz="1400" kern="1200" dirty="0" err="1">
                <a:effectLst/>
                <a:latin typeface="Open Sans" panose="020B0606030504020204" pitchFamily="34" charset="0"/>
                <a:ea typeface="Open Sans" panose="020B0606030504020204" pitchFamily="34" charset="0"/>
                <a:cs typeface="Open Sans" panose="020B0606030504020204" pitchFamily="34" charset="0"/>
              </a:rPr>
              <a:t>cercana</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al </a:t>
            </a:r>
            <a:r>
              <a:rPr lang="en-US" sz="1400" b="1" kern="1200" dirty="0">
                <a:effectLst/>
                <a:latin typeface="Open Sans" panose="020B0606030504020204" pitchFamily="34" charset="0"/>
                <a:ea typeface="Open Sans" panose="020B0606030504020204" pitchFamily="34" charset="0"/>
                <a:cs typeface="Open Sans" panose="020B0606030504020204" pitchFamily="34" charset="0"/>
              </a:rPr>
              <a:t>30%</a:t>
            </a:r>
            <a:r>
              <a:rPr lang="en-US" sz="1400" kern="1200" dirty="0">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10" name="Rectangle 2">
            <a:extLst>
              <a:ext uri="{FF2B5EF4-FFF2-40B4-BE49-F238E27FC236}">
                <a16:creationId xmlns:a16="http://schemas.microsoft.com/office/drawing/2014/main" id="{DC2FFC74-E38D-CF3D-86DE-9EA0624AFA9B}"/>
              </a:ext>
            </a:extLst>
          </p:cNvPr>
          <p:cNvSpPr>
            <a:spLocks noChangeArrowheads="1"/>
          </p:cNvSpPr>
          <p:nvPr/>
        </p:nvSpPr>
        <p:spPr bwMode="auto">
          <a:xfrm>
            <a:off x="4944946" y="1771751"/>
            <a:ext cx="7099531" cy="10882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Recaudación</a:t>
            </a:r>
            <a:r>
              <a:rPr kumimoji="0" lang="en-US" altLang="es-CL"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a:t>
            </a: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Gravámenes</a:t>
            </a:r>
            <a:r>
              <a:rPr lang="en-US" altLang="es-CL" b="1" dirty="0">
                <a:latin typeface="Open Sans" panose="020B0606030504020204" pitchFamily="34" charset="0"/>
                <a:ea typeface="Open Sans" panose="020B0606030504020204" pitchFamily="34" charset="0"/>
                <a:cs typeface="Open Sans" panose="020B0606030504020204" pitchFamily="34" charset="0"/>
              </a:rPr>
              <a:t> </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r>
              <a:rPr kumimoji="0" lang="en-US" altLang="es-CL" sz="16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en</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en-US" altLang="es-CL" sz="16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millones</a:t>
            </a:r>
            <a:r>
              <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US$)</a:t>
            </a:r>
          </a:p>
        </p:txBody>
      </p:sp>
      <p:graphicFrame>
        <p:nvGraphicFramePr>
          <p:cNvPr id="2" name="Gráfico 1">
            <a:extLst>
              <a:ext uri="{FF2B5EF4-FFF2-40B4-BE49-F238E27FC236}">
                <a16:creationId xmlns:a16="http://schemas.microsoft.com/office/drawing/2014/main" id="{6B7A144A-3902-0284-C923-DCE419FA25AB}"/>
              </a:ext>
            </a:extLst>
          </p:cNvPr>
          <p:cNvGraphicFramePr/>
          <p:nvPr>
            <p:extLst>
              <p:ext uri="{D42A27DB-BD31-4B8C-83A1-F6EECF244321}">
                <p14:modId xmlns:p14="http://schemas.microsoft.com/office/powerpoint/2010/main" val="1660553907"/>
              </p:ext>
            </p:extLst>
          </p:nvPr>
        </p:nvGraphicFramePr>
        <p:xfrm>
          <a:off x="5127107" y="2192279"/>
          <a:ext cx="6733967" cy="3555378"/>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descr="Logotipo, Icono&#10;&#10;Descripción generada automáticamente">
            <a:extLst>
              <a:ext uri="{FF2B5EF4-FFF2-40B4-BE49-F238E27FC236}">
                <a16:creationId xmlns:a16="http://schemas.microsoft.com/office/drawing/2014/main" id="{1CDDB11A-FF95-73B0-F907-FCAE323D22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Tree>
    <p:extLst>
      <p:ext uri="{BB962C8B-B14F-4D97-AF65-F5344CB8AC3E}">
        <p14:creationId xmlns:p14="http://schemas.microsoft.com/office/powerpoint/2010/main" val="397021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2">
            <a:extLst>
              <a:ext uri="{FF2B5EF4-FFF2-40B4-BE49-F238E27FC236}">
                <a16:creationId xmlns:a16="http://schemas.microsoft.com/office/drawing/2014/main" id="{DC2FFC74-E38D-CF3D-86DE-9EA0624AFA9B}"/>
              </a:ext>
            </a:extLst>
          </p:cNvPr>
          <p:cNvSpPr>
            <a:spLocks noChangeArrowheads="1"/>
          </p:cNvSpPr>
          <p:nvPr/>
        </p:nvSpPr>
        <p:spPr bwMode="auto">
          <a:xfrm>
            <a:off x="4944946" y="1771751"/>
            <a:ext cx="7099531" cy="10882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Porcentaje</a:t>
            </a:r>
            <a:r>
              <a:rPr kumimoji="0" lang="en-US" altLang="es-CL"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a:t>
            </a:r>
            <a:r>
              <a:rPr kumimoji="0" lang="en-US" altLang="es-CL" b="1"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contribución</a:t>
            </a:r>
            <a:r>
              <a:rPr kumimoji="0" lang="en-US" altLang="es-CL"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del SNA al PIB</a:t>
            </a:r>
            <a:endParaRPr kumimoji="0" lang="en-US" altLang="es-CL" sz="16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Gráfico 2">
            <a:extLst>
              <a:ext uri="{FF2B5EF4-FFF2-40B4-BE49-F238E27FC236}">
                <a16:creationId xmlns:a16="http://schemas.microsoft.com/office/drawing/2014/main" id="{B02E92E8-32A3-2347-C2D3-19BE8FCAB6EE}"/>
              </a:ext>
            </a:extLst>
          </p:cNvPr>
          <p:cNvGraphicFramePr/>
          <p:nvPr>
            <p:extLst>
              <p:ext uri="{D42A27DB-BD31-4B8C-83A1-F6EECF244321}">
                <p14:modId xmlns:p14="http://schemas.microsoft.com/office/powerpoint/2010/main" val="2099983140"/>
              </p:ext>
            </p:extLst>
          </p:nvPr>
        </p:nvGraphicFramePr>
        <p:xfrm>
          <a:off x="5207405" y="2315892"/>
          <a:ext cx="6644625" cy="36876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Imagen 3" descr="Logotipo, Icono&#10;&#10;Descripción generada automáticamente">
            <a:extLst>
              <a:ext uri="{FF2B5EF4-FFF2-40B4-BE49-F238E27FC236}">
                <a16:creationId xmlns:a16="http://schemas.microsoft.com/office/drawing/2014/main" id="{7A71D450-BEED-7B3C-7A6A-E5E58B0607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
        <p:nvSpPr>
          <p:cNvPr id="5" name="Rectángulo 4">
            <a:extLst>
              <a:ext uri="{FF2B5EF4-FFF2-40B4-BE49-F238E27FC236}">
                <a16:creationId xmlns:a16="http://schemas.microsoft.com/office/drawing/2014/main" id="{C81798E2-2BCC-7DD8-E090-03B34FD4C3FC}"/>
              </a:ext>
            </a:extLst>
          </p:cNvPr>
          <p:cNvSpPr/>
          <p:nvPr/>
        </p:nvSpPr>
        <p:spPr>
          <a:xfrm>
            <a:off x="288582" y="3632886"/>
            <a:ext cx="4316394" cy="151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uadroTexto 6">
            <a:extLst>
              <a:ext uri="{FF2B5EF4-FFF2-40B4-BE49-F238E27FC236}">
                <a16:creationId xmlns:a16="http://schemas.microsoft.com/office/drawing/2014/main" id="{F5DE5796-4EF5-75BF-362A-6DE36F364373}"/>
              </a:ext>
            </a:extLst>
          </p:cNvPr>
          <p:cNvSpPr txBox="1"/>
          <p:nvPr/>
        </p:nvSpPr>
        <p:spPr>
          <a:xfrm>
            <a:off x="214440" y="1613278"/>
            <a:ext cx="4316394" cy="4687031"/>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b="1" kern="1200" dirty="0" err="1">
                <a:solidFill>
                  <a:srgbClr val="ED7D31"/>
                </a:solidFill>
                <a:effectLst/>
                <a:latin typeface="Open Sans" panose="020B0606030504020204" pitchFamily="34" charset="0"/>
                <a:ea typeface="Open Sans" panose="020B0606030504020204" pitchFamily="34" charset="0"/>
                <a:cs typeface="Open Sans" panose="020B0606030504020204" pitchFamily="34" charset="0"/>
              </a:rPr>
              <a:t>Incremento</a:t>
            </a:r>
            <a:r>
              <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rPr>
              <a:t> Comercio Exterior</a:t>
            </a: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gn="just">
              <a:lnSpc>
                <a:spcPts val="1500"/>
              </a:lnSpc>
              <a:spcBef>
                <a:spcPct val="0"/>
              </a:spcBef>
              <a:spcAft>
                <a:spcPts val="800"/>
              </a:spcAft>
            </a:pPr>
            <a:r>
              <a:rPr lang="es-ES" sz="1400" kern="1200" dirty="0">
                <a:solidFill>
                  <a:schemeClr val="tx1"/>
                </a:solidFill>
                <a:effectLst/>
                <a:latin typeface="+mj-lt"/>
                <a:ea typeface="+mj-ea"/>
                <a:cs typeface="+mj-cs"/>
              </a:rPr>
              <a:t>Según anuario SNA año 2022, el crecimiento exhibido por el comercio exterior del país fue impulsado, tanto por el comportamiento de las exportaciones como de las importaciones, presentando ambas operaciones incrementos en relación al año 2021, correspondientes al 6,7% y 15,6, respectivamente. </a:t>
            </a:r>
          </a:p>
          <a:p>
            <a:pPr algn="just">
              <a:lnSpc>
                <a:spcPts val="1500"/>
              </a:lnSpc>
              <a:spcBef>
                <a:spcPct val="0"/>
              </a:spcBef>
              <a:spcAft>
                <a:spcPts val="800"/>
              </a:spcAft>
            </a:pPr>
            <a:r>
              <a:rPr lang="es-ES" sz="1400" kern="1200" dirty="0">
                <a:solidFill>
                  <a:schemeClr val="tx1"/>
                </a:solidFill>
                <a:effectLst/>
                <a:latin typeface="+mj-lt"/>
                <a:ea typeface="+mj-ea"/>
                <a:cs typeface="+mj-cs"/>
              </a:rPr>
              <a:t>Sumado a esto, se cruzan las nuevas urgencias que tenemos como país y que requieren, contar con una mirada en comercio exterior y materias de seguridad</a:t>
            </a:r>
            <a:endParaRPr lang="en-US" sz="1400" kern="1200" dirty="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Conector recto 7">
            <a:extLst>
              <a:ext uri="{FF2B5EF4-FFF2-40B4-BE49-F238E27FC236}">
                <a16:creationId xmlns:a16="http://schemas.microsoft.com/office/drawing/2014/main" id="{401AE780-4D48-36E8-3B9E-85BFD8398F97}"/>
              </a:ext>
            </a:extLst>
          </p:cNvPr>
          <p:cNvCxnSpPr>
            <a:cxnSpLocks/>
          </p:cNvCxnSpPr>
          <p:nvPr/>
        </p:nvCxnSpPr>
        <p:spPr>
          <a:xfrm>
            <a:off x="288582" y="3060642"/>
            <a:ext cx="421580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48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185180FE-8575-96C0-5ADE-1108D4A7A5AB}"/>
              </a:ext>
            </a:extLst>
          </p:cNvPr>
          <p:cNvGraphicFramePr>
            <a:graphicFrameLocks noGrp="1"/>
          </p:cNvGraphicFramePr>
          <p:nvPr>
            <p:extLst>
              <p:ext uri="{D42A27DB-BD31-4B8C-83A1-F6EECF244321}">
                <p14:modId xmlns:p14="http://schemas.microsoft.com/office/powerpoint/2010/main" val="1482411193"/>
              </p:ext>
            </p:extLst>
          </p:nvPr>
        </p:nvGraphicFramePr>
        <p:xfrm>
          <a:off x="5273127" y="3690172"/>
          <a:ext cx="6580085" cy="2742529"/>
        </p:xfrm>
        <a:graphic>
          <a:graphicData uri="http://schemas.openxmlformats.org/drawingml/2006/table">
            <a:tbl>
              <a:tblPr firstRow="1" firstCol="1" bandRow="1">
                <a:tableStyleId>{F5AB1C69-6EDB-4FF4-983F-18BD219EF322}</a:tableStyleId>
              </a:tblPr>
              <a:tblGrid>
                <a:gridCol w="806702">
                  <a:extLst>
                    <a:ext uri="{9D8B030D-6E8A-4147-A177-3AD203B41FA5}">
                      <a16:colId xmlns:a16="http://schemas.microsoft.com/office/drawing/2014/main" val="2969548676"/>
                    </a:ext>
                  </a:extLst>
                </a:gridCol>
                <a:gridCol w="1924223">
                  <a:extLst>
                    <a:ext uri="{9D8B030D-6E8A-4147-A177-3AD203B41FA5}">
                      <a16:colId xmlns:a16="http://schemas.microsoft.com/office/drawing/2014/main" val="68915262"/>
                    </a:ext>
                  </a:extLst>
                </a:gridCol>
                <a:gridCol w="1924223">
                  <a:extLst>
                    <a:ext uri="{9D8B030D-6E8A-4147-A177-3AD203B41FA5}">
                      <a16:colId xmlns:a16="http://schemas.microsoft.com/office/drawing/2014/main" val="2123025090"/>
                    </a:ext>
                  </a:extLst>
                </a:gridCol>
                <a:gridCol w="1924937">
                  <a:extLst>
                    <a:ext uri="{9D8B030D-6E8A-4147-A177-3AD203B41FA5}">
                      <a16:colId xmlns:a16="http://schemas.microsoft.com/office/drawing/2014/main" val="1552719885"/>
                    </a:ext>
                  </a:extLst>
                </a:gridCol>
              </a:tblGrid>
              <a:tr h="244733">
                <a:tc>
                  <a:txBody>
                    <a:bodyPr/>
                    <a:lstStyle/>
                    <a:p>
                      <a:pPr algn="ctr">
                        <a:lnSpc>
                          <a:spcPct val="115000"/>
                        </a:lnSpc>
                        <a:spcAft>
                          <a:spcPts val="800"/>
                        </a:spcAft>
                      </a:pPr>
                      <a:r>
                        <a:rPr lang="es-CL" sz="1400">
                          <a:effectLst/>
                        </a:rPr>
                        <a:t>Año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15000"/>
                        </a:lnSpc>
                        <a:spcAft>
                          <a:spcPts val="800"/>
                        </a:spcAft>
                      </a:pPr>
                      <a:r>
                        <a:rPr lang="es-CL" sz="1400" dirty="0">
                          <a:effectLst/>
                        </a:rPr>
                        <a:t>Total Intercambio (US$)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800"/>
                        </a:spcAft>
                      </a:pPr>
                      <a:r>
                        <a:rPr lang="es-CL" sz="1400">
                          <a:effectLst/>
                        </a:rPr>
                        <a:t>Exportaciones (US$)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15000"/>
                        </a:lnSpc>
                        <a:spcAft>
                          <a:spcPts val="800"/>
                        </a:spcAft>
                      </a:pPr>
                      <a:r>
                        <a:rPr lang="es-CL" sz="1400">
                          <a:effectLst/>
                        </a:rPr>
                        <a:t>Importaciones (US$)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57743960"/>
                  </a:ext>
                </a:extLst>
              </a:tr>
              <a:tr h="356828">
                <a:tc>
                  <a:txBody>
                    <a:bodyPr/>
                    <a:lstStyle/>
                    <a:p>
                      <a:pPr algn="ctr">
                        <a:lnSpc>
                          <a:spcPct val="115000"/>
                        </a:lnSpc>
                        <a:spcAft>
                          <a:spcPts val="800"/>
                        </a:spcAft>
                      </a:pPr>
                      <a:r>
                        <a:rPr lang="es-CL" sz="1400">
                          <a:effectLst/>
                        </a:rPr>
                        <a:t>2016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115.670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61.848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53.822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71626952"/>
                  </a:ext>
                </a:extLst>
              </a:tr>
              <a:tr h="356828">
                <a:tc>
                  <a:txBody>
                    <a:bodyPr/>
                    <a:lstStyle/>
                    <a:p>
                      <a:pPr algn="ctr">
                        <a:lnSpc>
                          <a:spcPct val="115000"/>
                        </a:lnSpc>
                        <a:spcAft>
                          <a:spcPts val="800"/>
                        </a:spcAft>
                      </a:pPr>
                      <a:r>
                        <a:rPr lang="es-CL" sz="1400">
                          <a:effectLst/>
                        </a:rPr>
                        <a:t>2017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128.149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68.181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59.968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31200248"/>
                  </a:ext>
                </a:extLst>
              </a:tr>
              <a:tr h="356828">
                <a:tc>
                  <a:txBody>
                    <a:bodyPr/>
                    <a:lstStyle/>
                    <a:p>
                      <a:pPr algn="ctr">
                        <a:lnSpc>
                          <a:spcPct val="115000"/>
                        </a:lnSpc>
                        <a:spcAft>
                          <a:spcPts val="800"/>
                        </a:spcAft>
                      </a:pPr>
                      <a:r>
                        <a:rPr lang="es-CL" sz="1400">
                          <a:effectLst/>
                        </a:rPr>
                        <a:t>2018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145.367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76.163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69.204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9507171"/>
                  </a:ext>
                </a:extLst>
              </a:tr>
              <a:tr h="356828">
                <a:tc>
                  <a:txBody>
                    <a:bodyPr/>
                    <a:lstStyle/>
                    <a:p>
                      <a:pPr algn="ctr">
                        <a:lnSpc>
                          <a:spcPct val="115000"/>
                        </a:lnSpc>
                        <a:spcAft>
                          <a:spcPts val="800"/>
                        </a:spcAft>
                      </a:pPr>
                      <a:r>
                        <a:rPr lang="es-CL" sz="1400">
                          <a:effectLst/>
                        </a:rPr>
                        <a:t>2019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135.085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dirty="0">
                          <a:effectLst/>
                        </a:rPr>
                        <a:t>70.516</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64.569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45632018"/>
                  </a:ext>
                </a:extLst>
              </a:tr>
              <a:tr h="356828">
                <a:tc>
                  <a:txBody>
                    <a:bodyPr/>
                    <a:lstStyle/>
                    <a:p>
                      <a:pPr algn="ctr">
                        <a:lnSpc>
                          <a:spcPct val="115000"/>
                        </a:lnSpc>
                        <a:spcAft>
                          <a:spcPts val="800"/>
                        </a:spcAft>
                      </a:pPr>
                      <a:r>
                        <a:rPr lang="es-CL" sz="1400">
                          <a:effectLst/>
                        </a:rPr>
                        <a:t>2020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127.145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71.285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55.860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3664700"/>
                  </a:ext>
                </a:extLst>
              </a:tr>
              <a:tr h="356828">
                <a:tc>
                  <a:txBody>
                    <a:bodyPr/>
                    <a:lstStyle/>
                    <a:p>
                      <a:pPr algn="ctr">
                        <a:lnSpc>
                          <a:spcPct val="115000"/>
                        </a:lnSpc>
                        <a:spcAft>
                          <a:spcPts val="800"/>
                        </a:spcAft>
                      </a:pPr>
                      <a:r>
                        <a:rPr lang="es-CL" sz="1400">
                          <a:effectLst/>
                        </a:rPr>
                        <a:t>2021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15000"/>
                        </a:lnSpc>
                        <a:spcAft>
                          <a:spcPts val="800"/>
                        </a:spcAft>
                      </a:pPr>
                      <a:r>
                        <a:rPr lang="es-CL" sz="1400">
                          <a:effectLst/>
                        </a:rPr>
                        <a:t>180.928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93.454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CL" sz="1400">
                          <a:effectLst/>
                        </a:rPr>
                        <a:t>87.474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999886"/>
                  </a:ext>
                </a:extLst>
              </a:tr>
              <a:tr h="356828">
                <a:tc>
                  <a:txBody>
                    <a:bodyPr/>
                    <a:lstStyle/>
                    <a:p>
                      <a:pPr algn="ctr">
                        <a:lnSpc>
                          <a:spcPct val="115000"/>
                        </a:lnSpc>
                        <a:spcAft>
                          <a:spcPts val="800"/>
                        </a:spcAft>
                      </a:pPr>
                      <a:r>
                        <a:rPr lang="es-CL" sz="1400">
                          <a:effectLst/>
                        </a:rPr>
                        <a:t>2022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s-CL" sz="1400">
                          <a:effectLst/>
                        </a:rPr>
                        <a:t>196.771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s-CL" sz="1400">
                          <a:effectLst/>
                        </a:rPr>
                        <a:t>98.006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s-CL" sz="1400" dirty="0">
                          <a:effectLst/>
                        </a:rPr>
                        <a:t>98.765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854788"/>
                  </a:ext>
                </a:extLst>
              </a:tr>
            </a:tbl>
          </a:graphicData>
        </a:graphic>
      </p:graphicFrame>
      <p:sp>
        <p:nvSpPr>
          <p:cNvPr id="4" name="Rectangle 2">
            <a:extLst>
              <a:ext uri="{FF2B5EF4-FFF2-40B4-BE49-F238E27FC236}">
                <a16:creationId xmlns:a16="http://schemas.microsoft.com/office/drawing/2014/main" id="{086209A0-79C3-9FBA-D14A-CC713BA7AB54}"/>
              </a:ext>
            </a:extLst>
          </p:cNvPr>
          <p:cNvSpPr>
            <a:spLocks noChangeArrowheads="1"/>
          </p:cNvSpPr>
          <p:nvPr/>
        </p:nvSpPr>
        <p:spPr bwMode="auto">
          <a:xfrm>
            <a:off x="5130428" y="6536724"/>
            <a:ext cx="6894576" cy="3212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2500" lnSpcReduction="20000"/>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R="0" lvl="0" algn="ctr" eaLnBrk="1" fontAlgn="base" hangingPunct="1">
              <a:lnSpc>
                <a:spcPct val="90000"/>
              </a:lnSpc>
              <a:spcBef>
                <a:spcPct val="0"/>
              </a:spcBef>
              <a:spcAft>
                <a:spcPts val="600"/>
              </a:spcAft>
              <a:buClrTx/>
              <a:buSzTx/>
              <a:tabLst>
                <a:tab pos="152400" algn="l"/>
              </a:tabLst>
            </a:pPr>
            <a:r>
              <a:rPr kumimoji="0" lang="en-US" altLang="es-CL" sz="1400" b="1"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Fuente: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Anuario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Estadístico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2022,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Servicio</a:t>
            </a:r>
            <a:r>
              <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Nacional de </a:t>
            </a:r>
            <a:r>
              <a:rPr kumimoji="0" lang="en-US" altLang="es-CL" sz="1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Aduanas</a:t>
            </a:r>
            <a:endParaRPr kumimoji="0" lang="en-US" altLang="es-CL" sz="1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tab pos="152400" algn="l"/>
              </a:tabLst>
            </a:pPr>
            <a:endParaRPr kumimoji="0" lang="en-US" altLang="es-CL" sz="22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descr="Un dibujo de una persona&#10;&#10;Descripción generada automáticamente con confianza media">
            <a:extLst>
              <a:ext uri="{FF2B5EF4-FFF2-40B4-BE49-F238E27FC236}">
                <a16:creationId xmlns:a16="http://schemas.microsoft.com/office/drawing/2014/main" id="{6D972454-2A98-76EB-0764-FBA0A8160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5661" y="45530"/>
            <a:ext cx="5235016" cy="3599113"/>
          </a:xfrm>
          <a:prstGeom prst="rect">
            <a:avLst/>
          </a:prstGeom>
          <a:noFill/>
          <a:ln>
            <a:noFill/>
          </a:ln>
        </p:spPr>
      </p:pic>
      <p:pic>
        <p:nvPicPr>
          <p:cNvPr id="8" name="Imagen 7" descr="Logotipo, Icono&#10;&#10;Descripción generada automáticamente">
            <a:extLst>
              <a:ext uri="{FF2B5EF4-FFF2-40B4-BE49-F238E27FC236}">
                <a16:creationId xmlns:a16="http://schemas.microsoft.com/office/drawing/2014/main" id="{D62A2233-3833-A110-A12C-4CFDB44DF1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
        <p:nvSpPr>
          <p:cNvPr id="9" name="CuadroTexto 8">
            <a:extLst>
              <a:ext uri="{FF2B5EF4-FFF2-40B4-BE49-F238E27FC236}">
                <a16:creationId xmlns:a16="http://schemas.microsoft.com/office/drawing/2014/main" id="{0DFBF531-28D2-3E4D-7401-FD7F952B6B90}"/>
              </a:ext>
            </a:extLst>
          </p:cNvPr>
          <p:cNvSpPr txBox="1"/>
          <p:nvPr/>
        </p:nvSpPr>
        <p:spPr>
          <a:xfrm>
            <a:off x="399886" y="1613278"/>
            <a:ext cx="3554276" cy="4687031"/>
          </a:xfrm>
          <a:prstGeom prst="rect">
            <a:avLst/>
          </a:prstGeom>
        </p:spPr>
        <p:txBody>
          <a:bodyPr vert="horz" lIns="91440" tIns="45720" rIns="91440" bIns="45720" rtlCol="0" anchor="ctr">
            <a:normAutofit/>
          </a:bodyPr>
          <a:lstStyle/>
          <a:p>
            <a:pPr>
              <a:lnSpc>
                <a:spcPct val="107000"/>
              </a:lnSpc>
              <a:spcAft>
                <a:spcPts val="800"/>
              </a:spcAft>
            </a:pPr>
            <a:r>
              <a:rPr lang="es-CL" sz="1800" b="1"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rPr>
              <a:t>Intercambio comercial en miles de millones de US$</a:t>
            </a:r>
          </a:p>
        </p:txBody>
      </p:sp>
    </p:spTree>
    <p:extLst>
      <p:ext uri="{BB962C8B-B14F-4D97-AF65-F5344CB8AC3E}">
        <p14:creationId xmlns:p14="http://schemas.microsoft.com/office/powerpoint/2010/main" val="295169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F5DE5796-4EF5-75BF-362A-6DE36F364373}"/>
              </a:ext>
            </a:extLst>
          </p:cNvPr>
          <p:cNvSpPr txBox="1"/>
          <p:nvPr/>
        </p:nvSpPr>
        <p:spPr>
          <a:xfrm>
            <a:off x="396727" y="3279483"/>
            <a:ext cx="4023360" cy="2085442"/>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3200" b="1" dirty="0">
                <a:solidFill>
                  <a:srgbClr val="ED7D31"/>
                </a:solidFill>
                <a:latin typeface="Open Sans" panose="020B0606030504020204" pitchFamily="34" charset="0"/>
                <a:ea typeface="Open Sans" panose="020B0606030504020204" pitchFamily="34" charset="0"/>
                <a:cs typeface="Open Sans" panose="020B0606030504020204" pitchFamily="34" charset="0"/>
              </a:rPr>
              <a:t>1.</a:t>
            </a:r>
          </a:p>
          <a:p>
            <a:pPr>
              <a:lnSpc>
                <a:spcPct val="90000"/>
              </a:lnSpc>
              <a:spcBef>
                <a:spcPct val="0"/>
              </a:spcBef>
              <a:spcAft>
                <a:spcPts val="800"/>
              </a:spcAft>
            </a:pP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Fiscalización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en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la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línea</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a:t>
            </a: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ts val="1500"/>
              </a:lnSpc>
              <a:spcBef>
                <a:spcPct val="0"/>
              </a:spcBef>
              <a:spcAft>
                <a:spcPts val="800"/>
              </a:spcAft>
            </a:pPr>
            <a:r>
              <a:rPr lang="es-ES" sz="1400" dirty="0">
                <a:latin typeface="+mj-lt"/>
                <a:ea typeface="+mj-ea"/>
                <a:cs typeface="+mj-cs"/>
              </a:rPr>
              <a:t>R</a:t>
            </a:r>
            <a:r>
              <a:rPr lang="es-ES" sz="1400" kern="1200" dirty="0">
                <a:solidFill>
                  <a:schemeClr val="tx1"/>
                </a:solidFill>
                <a:effectLst/>
                <a:latin typeface="+mj-lt"/>
                <a:ea typeface="+mj-ea"/>
                <a:cs typeface="+mj-cs"/>
              </a:rPr>
              <a:t>eforzar los déficit generado por atribuciones que eran propias del SNA y se han ido modificando.</a:t>
            </a:r>
            <a:endParaRPr lang="en-US" sz="1400" kern="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208AE5BC-1984-5C7C-7B08-0684DDF6D4C2}"/>
              </a:ext>
            </a:extLst>
          </p:cNvPr>
          <p:cNvSpPr txBox="1"/>
          <p:nvPr/>
        </p:nvSpPr>
        <p:spPr>
          <a:xfrm>
            <a:off x="5279291" y="1734618"/>
            <a:ext cx="6431680" cy="3856890"/>
          </a:xfrm>
          <a:prstGeom prst="rect">
            <a:avLst/>
          </a:prstGeom>
          <a:noFill/>
        </p:spPr>
        <p:txBody>
          <a:bodyPr wrap="square">
            <a:spAutoFit/>
          </a:bodyPr>
          <a:lstStyle/>
          <a:p>
            <a:pPr marL="228600" marR="43815" indent="-228600" algn="just">
              <a:lnSpc>
                <a:spcPct val="103000"/>
              </a:lnSpc>
              <a:spcAft>
                <a:spcPts val="25"/>
              </a:spcAft>
              <a:buClr>
                <a:srgbClr val="ED7D31"/>
              </a:buClr>
              <a:buFont typeface="+mj-lt"/>
              <a:buAutoNum type="alphaUcPeriod"/>
            </a:pPr>
            <a:r>
              <a:rPr lang="es-ES" sz="1400" dirty="0">
                <a:effectLst/>
                <a:latin typeface="Calibri" panose="020F0502020204030204" pitchFamily="34" charset="0"/>
                <a:ea typeface="Arial" panose="020B0604020202020204" pitchFamily="34" charset="0"/>
                <a:cs typeface="Calibri" panose="020F0502020204030204" pitchFamily="34" charset="0"/>
              </a:rPr>
              <a:t>Tercerización de facultades aduaneras: ley 19.479 D.O. 21.11.96, donde delimita las obligaciones de los almacenes extraportuarios, incluyendo a </a:t>
            </a:r>
            <a:r>
              <a:rPr lang="es-CL" sz="1400" dirty="0">
                <a:effectLst/>
                <a:latin typeface="Calibri" panose="020F0502020204030204" pitchFamily="34" charset="0"/>
                <a:ea typeface="Calibri" panose="020F0502020204030204" pitchFamily="34" charset="0"/>
                <a:cs typeface="Calibri" panose="020F0502020204030204" pitchFamily="34" charset="0"/>
              </a:rPr>
              <a:t>almacenistas asumiendo funciones del Servicio de Aduanas, con cargo a interpretaciones que se alejan del espíritu de la norma del Art. 2° de la Ley 19.479 que exige a los privados.</a:t>
            </a:r>
            <a:r>
              <a:rPr lang="es-CL" sz="1400" b="1"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a:t>
            </a:r>
          </a:p>
          <a:p>
            <a:pPr marL="228600" marR="43815" indent="-228600" algn="just">
              <a:lnSpc>
                <a:spcPct val="103000"/>
              </a:lnSpc>
              <a:spcAft>
                <a:spcPts val="25"/>
              </a:spcAft>
              <a:buClr>
                <a:srgbClr val="ED7D31"/>
              </a:buClr>
              <a:buFont typeface="+mj-lt"/>
              <a:buAutoNum type="alphaUcPeriod"/>
            </a:pP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43815" indent="-228600" algn="just">
              <a:lnSpc>
                <a:spcPct val="103000"/>
              </a:lnSpc>
              <a:spcAft>
                <a:spcPts val="25"/>
              </a:spcAft>
              <a:buClr>
                <a:srgbClr val="ED7D31"/>
              </a:buClr>
              <a:buFont typeface="+mj-lt"/>
              <a:buAutoNum type="alphaUcPeriod"/>
            </a:pPr>
            <a:r>
              <a:rPr lang="es-ES" sz="1400" dirty="0">
                <a:effectLst/>
                <a:latin typeface="Calibri" panose="020F0502020204030204" pitchFamily="34" charset="0"/>
                <a:ea typeface="Arial" panose="020B0604020202020204" pitchFamily="34" charset="0"/>
                <a:cs typeface="Calibri" panose="020F0502020204030204" pitchFamily="34" charset="0"/>
              </a:rPr>
              <a:t>Simplificación de trámites: ingreso y salida de mercancías y pasajeras/os, sin las herramientas necesarias para fiscalizar acorde a los nuevos tiempos (</a:t>
            </a:r>
            <a:r>
              <a:rPr lang="es-ES" sz="1400" dirty="0" err="1">
                <a:effectLst/>
                <a:latin typeface="Calibri" panose="020F0502020204030204" pitchFamily="34" charset="0"/>
                <a:ea typeface="Arial" panose="020B0604020202020204" pitchFamily="34" charset="0"/>
                <a:cs typeface="Calibri" panose="020F0502020204030204" pitchFamily="34" charset="0"/>
              </a:rPr>
              <a:t>rrhh</a:t>
            </a:r>
            <a:r>
              <a:rPr lang="es-ES" sz="1400" dirty="0">
                <a:effectLst/>
                <a:latin typeface="Calibri" panose="020F0502020204030204" pitchFamily="34" charset="0"/>
                <a:ea typeface="Arial" panose="020B0604020202020204" pitchFamily="34" charset="0"/>
                <a:cs typeface="Calibri" panose="020F0502020204030204" pitchFamily="34" charset="0"/>
              </a:rPr>
              <a:t>, </a:t>
            </a:r>
            <a:r>
              <a:rPr lang="es-ES" sz="1400" dirty="0" err="1">
                <a:effectLst/>
                <a:latin typeface="Calibri" panose="020F0502020204030204" pitchFamily="34" charset="0"/>
                <a:ea typeface="Arial" panose="020B0604020202020204" pitchFamily="34" charset="0"/>
                <a:cs typeface="Calibri" panose="020F0502020204030204" pitchFamily="34" charset="0"/>
              </a:rPr>
              <a:t>tni</a:t>
            </a:r>
            <a:r>
              <a:rPr lang="es-ES" sz="1400" dirty="0">
                <a:effectLst/>
                <a:latin typeface="Calibri" panose="020F0502020204030204" pitchFamily="34" charset="0"/>
                <a:ea typeface="Arial" panose="020B0604020202020204" pitchFamily="34" charset="0"/>
                <a:cs typeface="Calibri" panose="020F0502020204030204" pitchFamily="34" charset="0"/>
              </a:rPr>
              <a:t>, capacitación, etc.)</a:t>
            </a:r>
          </a:p>
          <a:p>
            <a:pPr marL="228600" marR="43815" indent="-228600" algn="just">
              <a:lnSpc>
                <a:spcPct val="103000"/>
              </a:lnSpc>
              <a:spcAft>
                <a:spcPts val="25"/>
              </a:spcAft>
              <a:buClr>
                <a:srgbClr val="ED7D31"/>
              </a:buClr>
              <a:buFont typeface="+mj-lt"/>
              <a:buAutoNum type="alphaUcPeriod"/>
            </a:pP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43815" indent="-228600" algn="just">
              <a:lnSpc>
                <a:spcPct val="103000"/>
              </a:lnSpc>
              <a:spcAft>
                <a:spcPts val="25"/>
              </a:spcAft>
              <a:buClr>
                <a:srgbClr val="ED7D31"/>
              </a:buClr>
              <a:buFont typeface="+mj-lt"/>
              <a:buAutoNum type="alphaUcPeriod"/>
            </a:pPr>
            <a:r>
              <a:rPr lang="es-CL"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Ingreso y salida de mercancía en extraportuarios: por déficit de funcionarios en los controles de puertas, el control deja de ser de aduanas y queda en manos de privados.</a:t>
            </a:r>
          </a:p>
          <a:p>
            <a:pPr marL="228600" marR="43815" indent="-228600" algn="just">
              <a:lnSpc>
                <a:spcPct val="103000"/>
              </a:lnSpc>
              <a:spcAft>
                <a:spcPts val="25"/>
              </a:spcAft>
              <a:buClr>
                <a:srgbClr val="ED7D31"/>
              </a:buClr>
              <a:buFont typeface="+mj-lt"/>
              <a:buAutoNum type="alphaUcPeriod"/>
            </a:pP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43815" indent="-228600" algn="just">
              <a:lnSpc>
                <a:spcPct val="103000"/>
              </a:lnSpc>
              <a:spcAft>
                <a:spcPts val="25"/>
              </a:spcAft>
              <a:buClr>
                <a:srgbClr val="ED7D31"/>
              </a:buClr>
              <a:buFont typeface="+mj-lt"/>
              <a:buAutoNum type="alphaUcPeriod"/>
            </a:pPr>
            <a:r>
              <a:rPr lang="es-ES" sz="1400" dirty="0">
                <a:effectLst/>
                <a:latin typeface="Calibri" panose="020F0502020204030204" pitchFamily="34" charset="0"/>
                <a:ea typeface="Arial" panose="020B0604020202020204" pitchFamily="34" charset="0"/>
                <a:cs typeface="Calibri" panose="020F0502020204030204" pitchFamily="34" charset="0"/>
              </a:rPr>
              <a:t>Contexto internacional: pandemia y guerras, incremento del comercio internacional, con cambios de foco ej. Pandemia y prioridad en insumos médicos, dejando de lado otras áreas estratégicas, sumado a la disminución del RRHH.</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Logotipo, Icono&#10;&#10;Descripción generada automáticamente">
            <a:extLst>
              <a:ext uri="{FF2B5EF4-FFF2-40B4-BE49-F238E27FC236}">
                <a16:creationId xmlns:a16="http://schemas.microsoft.com/office/drawing/2014/main" id="{B5FF2919-92D7-A234-104A-63C9595FCB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Tree>
    <p:extLst>
      <p:ext uri="{BB962C8B-B14F-4D97-AF65-F5344CB8AC3E}">
        <p14:creationId xmlns:p14="http://schemas.microsoft.com/office/powerpoint/2010/main" val="300119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Logotipo, Icono&#10;&#10;Descripción generada automáticamente">
            <a:extLst>
              <a:ext uri="{FF2B5EF4-FFF2-40B4-BE49-F238E27FC236}">
                <a16:creationId xmlns:a16="http://schemas.microsoft.com/office/drawing/2014/main" id="{B18A2A38-DE75-0D18-52C8-BE435F1F06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
        <p:nvSpPr>
          <p:cNvPr id="7" name="CuadroTexto 6">
            <a:extLst>
              <a:ext uri="{FF2B5EF4-FFF2-40B4-BE49-F238E27FC236}">
                <a16:creationId xmlns:a16="http://schemas.microsoft.com/office/drawing/2014/main" id="{F5DE5796-4EF5-75BF-362A-6DE36F364373}"/>
              </a:ext>
            </a:extLst>
          </p:cNvPr>
          <p:cNvSpPr txBox="1"/>
          <p:nvPr/>
        </p:nvSpPr>
        <p:spPr>
          <a:xfrm>
            <a:off x="399885" y="2557354"/>
            <a:ext cx="3631574" cy="2770500"/>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3200" b="1" dirty="0">
                <a:solidFill>
                  <a:srgbClr val="ED7D31"/>
                </a:solidFill>
                <a:latin typeface="Open Sans" panose="020B0606030504020204" pitchFamily="34" charset="0"/>
                <a:ea typeface="Open Sans" panose="020B0606030504020204" pitchFamily="34" charset="0"/>
                <a:cs typeface="Open Sans" panose="020B0606030504020204" pitchFamily="34" charset="0"/>
              </a:rPr>
              <a:t>2.</a:t>
            </a:r>
          </a:p>
          <a:p>
            <a:pPr>
              <a:lnSpc>
                <a:spcPct val="90000"/>
              </a:lnSpc>
              <a:spcBef>
                <a:spcPct val="0"/>
              </a:spcBef>
              <a:spcAft>
                <a:spcPts val="800"/>
              </a:spcAft>
            </a:pP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Evasión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y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elusión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tributaria</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a:t>
            </a: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CuadroTexto 3">
            <a:extLst>
              <a:ext uri="{FF2B5EF4-FFF2-40B4-BE49-F238E27FC236}">
                <a16:creationId xmlns:a16="http://schemas.microsoft.com/office/drawing/2014/main" id="{208AE5BC-1984-5C7C-7B08-0684DDF6D4C2}"/>
              </a:ext>
            </a:extLst>
          </p:cNvPr>
          <p:cNvSpPr txBox="1"/>
          <p:nvPr/>
        </p:nvSpPr>
        <p:spPr>
          <a:xfrm>
            <a:off x="5052549" y="317532"/>
            <a:ext cx="6857169" cy="4324261"/>
          </a:xfrm>
          <a:prstGeom prst="rect">
            <a:avLst/>
          </a:prstGeom>
          <a:noFill/>
        </p:spPr>
        <p:txBody>
          <a:bodyPr wrap="square">
            <a:spAutoFit/>
          </a:bodyPr>
          <a:lstStyle/>
          <a:p>
            <a:pPr marL="342900" lvl="0" indent="-342900" algn="just">
              <a:lnSpc>
                <a:spcPts val="1500"/>
              </a:lnSpc>
              <a:buClr>
                <a:srgbClr val="ED7D31"/>
              </a:buClr>
              <a:buFont typeface="+mj-lt"/>
              <a:buAutoNum type="alphaUcPeriod"/>
            </a:pPr>
            <a:r>
              <a:rPr lang="es-CL"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R</a:t>
            </a:r>
            <a:r>
              <a:rPr lang="es-C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elativización de la supervigilancia de Aduanas sobre las especies y personas:  renunciando a su función principal ha permitido un aumento progresivo de la evasión y elusión de los tributos fiscales, además, otros ilícitos. Aduanas no puede continuar sosteniendo como su objetivo único y superior el acelerar el despacho de las mercancías en desmedro de la fiscalización y el control de las operaciones aduaneras. </a:t>
            </a:r>
            <a:endParaRPr lang="es-CL"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buClr>
                <a:srgbClr val="ED7D31"/>
              </a:buClr>
              <a:buFont typeface="+mj-lt"/>
              <a:buAutoNum type="alphaUcPeriod"/>
            </a:pP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buClr>
                <a:srgbClr val="ED7D31"/>
              </a:buClr>
              <a:buFont typeface="+mj-lt"/>
              <a:buAutoNum type="alphaUcPeriod"/>
            </a:pPr>
            <a:r>
              <a:rPr lang="es-C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Informes FMI: en la actualidad existe un amplio consenso entre los actores que interactúan en el ámbito aduanero que las funciones de control y fiscalización del Servicio de Aduanas han perdido carácter y están disminuidas. Este consenso lo corroboran</a:t>
            </a:r>
            <a:r>
              <a:rPr lang="es-C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cada uno de los informes emitidos por el FMI en los años 1994, 2001, 2007,  </a:t>
            </a:r>
            <a:r>
              <a:rPr lang="es-CL" sz="1400" dirty="0">
                <a:effectLst/>
                <a:latin typeface="Calibri" panose="020F0502020204030204" pitchFamily="34" charset="0"/>
                <a:ea typeface="Times New Roman" panose="02020603050405020304" pitchFamily="18" charset="0"/>
                <a:cs typeface="Calibri" panose="020F0502020204030204" pitchFamily="34" charset="0"/>
              </a:rPr>
              <a:t>2014 y 2020</a:t>
            </a:r>
            <a:r>
              <a:rPr lang="es-CL"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consecuencia de sus visitas para examinar los avances modernizadores alcanzados por la Aduana chilena y el nivel cumplimiento de las recomendaciones entregadas por este organismo internacional.</a:t>
            </a:r>
            <a:r>
              <a:rPr lang="es-CL"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L"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buClr>
                <a:srgbClr val="ED7D31"/>
              </a:buClr>
              <a:buFont typeface="+mj-lt"/>
              <a:buAutoNum type="alphaUcPeriod"/>
            </a:pP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ts val="1500"/>
              </a:lnSpc>
              <a:spcAft>
                <a:spcPts val="800"/>
              </a:spcAft>
              <a:buClr>
                <a:srgbClr val="ED7D31"/>
              </a:buClr>
              <a:buFont typeface="+mj-lt"/>
              <a:buAutoNum type="alphaU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Facturación incorrecta de las exportaciones de cobre:</a:t>
            </a:r>
            <a:r>
              <a:rPr lang="es-CL" sz="14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Los resultados de Chile cubren el período 1990-2014 para dos subproductos del grupo del cobre. La muestra de los principales socios comerciales considerados representa el 91,4 por ciento de las exportaciones totales de cobre de Chile, con el 90,8 por ciento de las exportaciones totales de minerales y concentrados de cobre (CUCI 283) y el 84,4 por ciento de los productos de cobre en la categoría de metales no ferrosos (CUCI 682). Los principales socios comerciales son China, que representa el 23,7% de las exportaciones totales de cobre de Chile durante el período, seguida de Japón (13%) y los Estados Unidos (8%).</a:t>
            </a:r>
            <a:endParaRPr lang="es-CL" sz="1400" dirty="0">
              <a:solidFill>
                <a:srgbClr val="20212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D86C814D-739A-A977-72F3-135BC37CCF1C}"/>
              </a:ext>
            </a:extLst>
          </p:cNvPr>
          <p:cNvSpPr/>
          <p:nvPr/>
        </p:nvSpPr>
        <p:spPr>
          <a:xfrm>
            <a:off x="470870" y="4966670"/>
            <a:ext cx="11342190" cy="16688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 el caso de China, </a:t>
            </a:r>
            <a:r>
              <a:rPr lang="es-C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existe una subfacturación de las exportaciones de productos de cobre refinado [CUCI 682] por un valor de $ 3.4 mil millones, y una sobrefacturación de las exportaciones de minerales de cobre [CUCI 283] por un valor de $ 4.2 mil millones.</a:t>
            </a:r>
            <a:endParaRPr lang="es-CL"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ts val="14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comercio de Chile con Japón, el segundo socio comercial líder, </a:t>
            </a:r>
            <a:r>
              <a:rPr lang="es-C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exhibe una sobrefacturación grande de las exportaciones de cobre para ambos subgrupos: $ 4.1 mil millones [CUCI 282] y $ 1.8 mil millones [CUCI 682], respectivamente, con una sobrefacturación total de exportaciones de $ 5.9 mil millones.</a:t>
            </a:r>
          </a:p>
          <a:p>
            <a:pPr lvl="0">
              <a:lnSpc>
                <a:spcPts val="14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CL"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cantidad acumulada de facturación incorrecta de las exportaciones de cobre para la muestra de los principales socios comerciales de Chile sigue la tendencia de la facturación incorrecta total con todos los socios o el resto del mundo.</a:t>
            </a:r>
            <a:endParaRPr lang="es-CL"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4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Logotipo, Icono&#10;&#10;Descripción generada automáticamente">
            <a:extLst>
              <a:ext uri="{FF2B5EF4-FFF2-40B4-BE49-F238E27FC236}">
                <a16:creationId xmlns:a16="http://schemas.microsoft.com/office/drawing/2014/main" id="{B18A2A38-DE75-0D18-52C8-BE435F1F06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
        <p:nvSpPr>
          <p:cNvPr id="4" name="CuadroTexto 3">
            <a:extLst>
              <a:ext uri="{FF2B5EF4-FFF2-40B4-BE49-F238E27FC236}">
                <a16:creationId xmlns:a16="http://schemas.microsoft.com/office/drawing/2014/main" id="{208AE5BC-1984-5C7C-7B08-0684DDF6D4C2}"/>
              </a:ext>
            </a:extLst>
          </p:cNvPr>
          <p:cNvSpPr txBox="1"/>
          <p:nvPr/>
        </p:nvSpPr>
        <p:spPr>
          <a:xfrm>
            <a:off x="5200756" y="1642798"/>
            <a:ext cx="6749534" cy="4001095"/>
          </a:xfrm>
          <a:prstGeom prst="rect">
            <a:avLst/>
          </a:prstGeom>
          <a:noFill/>
        </p:spPr>
        <p:txBody>
          <a:bodyPr wrap="square">
            <a:spAutoFit/>
          </a:bodyPr>
          <a:lstStyle/>
          <a:p>
            <a:pPr marL="342900" lvl="0" indent="-342900" algn="just">
              <a:buClr>
                <a:srgbClr val="ED7D31"/>
              </a:buClr>
              <a:buFont typeface="+mj-lt"/>
              <a:buAutoNum type="alphaUcPeriod"/>
            </a:pP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Normativa obsoleta: disminución de atribuciones aduaneras, bajas penas al contrabando, </a:t>
            </a:r>
            <a:r>
              <a:rPr lang="es-ES" sz="14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ej</a:t>
            </a: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E- </a:t>
            </a:r>
            <a:r>
              <a:rPr lang="es-ES" sz="14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commerce</a:t>
            </a: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representa  3,5 millones de </a:t>
            </a:r>
            <a:r>
              <a:rPr lang="es-ES" sz="14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dolares</a:t>
            </a: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en Courier y mas de 5 millones de </a:t>
            </a:r>
            <a:r>
              <a:rPr lang="es-ES" sz="14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dolares</a:t>
            </a: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en Postal.</a:t>
            </a:r>
          </a:p>
          <a:p>
            <a:pPr marL="342900" lvl="0" indent="-342900" algn="just">
              <a:buClr>
                <a:srgbClr val="ED7D31"/>
              </a:buClr>
              <a:buFont typeface="+mj-lt"/>
              <a:buAutoNum type="alphaUcPeriod"/>
            </a:pPr>
            <a:endPar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endParaRPr>
          </a:p>
          <a:p>
            <a:pPr marL="342900" lvl="0" indent="-342900" algn="just">
              <a:buClr>
                <a:srgbClr val="ED7D31"/>
              </a:buClr>
              <a:buFont typeface="+mj-lt"/>
              <a:buAutoNum type="alphaUcPeriod"/>
            </a:pP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Funcionarias/os en cargos estratégicos (Jefes de avanzada, jefes de turnos en amanecidas, etc.) con bajos grados por ser de planta. Quedan por sobre contratas  que tienen mayor especialización.</a:t>
            </a:r>
          </a:p>
          <a:p>
            <a:pPr marL="342900" lvl="0" indent="-342900" algn="just">
              <a:buFont typeface="+mj-lt"/>
              <a:buAutoNum type="alphaUcPeriod"/>
            </a:pPr>
            <a:endPar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endParaRPr>
          </a:p>
          <a:p>
            <a:pPr marL="342900" lvl="0" indent="-342900" algn="just">
              <a:buClr>
                <a:srgbClr val="ED7D31"/>
              </a:buClr>
              <a:buFont typeface="+mj-lt"/>
              <a:buAutoNum type="alphaUcPeriod"/>
            </a:pP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Especialización: </a:t>
            </a:r>
          </a:p>
          <a:p>
            <a:pPr marL="800100" lvl="1" indent="-342900" algn="just">
              <a:buFont typeface="Wingdings" panose="05000000000000000000" pitchFamily="2" charset="2"/>
              <a:buChar char="§"/>
            </a:pPr>
            <a:r>
              <a:rPr lang="es-ES" sz="12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UAR,con</a:t>
            </a:r>
            <a:r>
              <a:rPr lang="es-ES" sz="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 déficit de personal.</a:t>
            </a:r>
          </a:p>
          <a:p>
            <a:pPr marL="800100" lvl="1" indent="-342900" algn="just">
              <a:buFont typeface="Wingdings" panose="05000000000000000000" pitchFamily="2" charset="2"/>
              <a:buChar char="§"/>
            </a:pPr>
            <a:r>
              <a:rPr lang="es-ES" sz="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Apoyo fiscalización:  déficit de personal que impide contar con mayor cantidad de duplas caninas, exclusividad de </a:t>
            </a:r>
            <a:r>
              <a:rPr lang="es-ES" sz="1200" dirty="0" err="1">
                <a:solidFill>
                  <a:srgbClr val="000000"/>
                </a:solidFill>
                <a:effectLst/>
                <a:latin typeface="Calibri" panose="020F0502020204030204" pitchFamily="34" charset="0"/>
                <a:ea typeface="Verdana" panose="020B0604030504040204" pitchFamily="34" charset="0"/>
                <a:cs typeface="Calibri" panose="020F0502020204030204" pitchFamily="34" charset="0"/>
              </a:rPr>
              <a:t>funcionari</a:t>
            </a:r>
            <a:r>
              <a:rPr lang="es-ES" sz="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/as para operar TNI (tecnología no invasiva), etc.</a:t>
            </a:r>
          </a:p>
          <a:p>
            <a:pPr marL="800100" lvl="1" indent="-342900" algn="just">
              <a:buFont typeface="Wingdings" panose="05000000000000000000" pitchFamily="2" charset="2"/>
              <a:buChar char="§"/>
            </a:pPr>
            <a:r>
              <a:rPr lang="es-ES" sz="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Funcionarias/os multifuncionales que impide la especialización.</a:t>
            </a:r>
          </a:p>
          <a:p>
            <a:pPr marL="800100" lvl="1" indent="-342900" algn="just">
              <a:buFont typeface="Wingdings" panose="05000000000000000000" pitchFamily="2" charset="2"/>
              <a:buChar char="§"/>
            </a:pPr>
            <a:r>
              <a:rPr lang="es-ES" sz="12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Alta rotación, inclusive en áreas administrativas se deben poner fiscalizadores con alta formación aduanera, descuidando esta área para que el servicio tenga continuidad.</a:t>
            </a:r>
          </a:p>
          <a:p>
            <a:pPr marL="342900" lvl="0" indent="-342900" algn="just">
              <a:buFont typeface="+mj-lt"/>
              <a:buAutoNum type="alphaUcPeriod"/>
            </a:pPr>
            <a:endPar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endParaRPr>
          </a:p>
          <a:p>
            <a:pPr marL="342900" lvl="0" indent="-342900" algn="just">
              <a:buClr>
                <a:srgbClr val="ED7D31"/>
              </a:buClr>
              <a:buFont typeface="+mj-lt"/>
              <a:buAutoNum type="alphaUcPeriod"/>
            </a:pPr>
            <a:r>
              <a:rPr lang="es-ES" sz="1400" dirty="0">
                <a:solidFill>
                  <a:srgbClr val="000000"/>
                </a:solidFill>
                <a:effectLst/>
                <a:latin typeface="Calibri" panose="020F0502020204030204" pitchFamily="34" charset="0"/>
                <a:ea typeface="Verdana" panose="020B0604030504040204" pitchFamily="34" charset="0"/>
                <a:cs typeface="Calibri" panose="020F0502020204030204" pitchFamily="34" charset="0"/>
              </a:rPr>
              <a:t>Puntos de control: 190 según decreto de hacienda 1.291, en la actualidad son 111 permanentes y 31 ocasionales (datos de cuenta pública 2.023), donde encontramos fronteras terrestres, aéreas y  puertos.</a:t>
            </a:r>
          </a:p>
        </p:txBody>
      </p:sp>
      <p:sp>
        <p:nvSpPr>
          <p:cNvPr id="3" name="CuadroTexto 2">
            <a:extLst>
              <a:ext uri="{FF2B5EF4-FFF2-40B4-BE49-F238E27FC236}">
                <a16:creationId xmlns:a16="http://schemas.microsoft.com/office/drawing/2014/main" id="{C4893942-21AA-B399-C208-2D010676AE9B}"/>
              </a:ext>
            </a:extLst>
          </p:cNvPr>
          <p:cNvSpPr txBox="1"/>
          <p:nvPr/>
        </p:nvSpPr>
        <p:spPr>
          <a:xfrm>
            <a:off x="399885" y="2563045"/>
            <a:ext cx="4311196" cy="3893607"/>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3200" b="1" dirty="0">
                <a:solidFill>
                  <a:srgbClr val="ED7D31"/>
                </a:solidFill>
                <a:latin typeface="Open Sans" panose="020B0606030504020204" pitchFamily="34" charset="0"/>
                <a:ea typeface="Open Sans" panose="020B0606030504020204" pitchFamily="34" charset="0"/>
                <a:cs typeface="Open Sans" panose="020B0606030504020204" pitchFamily="34" charset="0"/>
              </a:rPr>
              <a:t>3.</a:t>
            </a:r>
          </a:p>
          <a:p>
            <a:pPr>
              <a:lnSpc>
                <a:spcPct val="90000"/>
              </a:lnSpc>
              <a:spcBef>
                <a:spcPct val="0"/>
              </a:spcBef>
              <a:spcAft>
                <a:spcPts val="800"/>
              </a:spcAft>
            </a:pP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Contrabando</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crimen</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organizado</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e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ilícitos</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ED7D31"/>
                </a:solidFill>
                <a:latin typeface="Open Sans" panose="020B0606030504020204" pitchFamily="34" charset="0"/>
                <a:ea typeface="Open Sans" panose="020B0606030504020204" pitchFamily="34" charset="0"/>
                <a:cs typeface="Open Sans" panose="020B0606030504020204" pitchFamily="34" charset="0"/>
              </a:rPr>
              <a:t>penales</a:t>
            </a: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a:t>
            </a: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a:p>
            <a:pPr>
              <a:lnSpc>
                <a:spcPts val="1500"/>
              </a:lnSpc>
              <a:spcBef>
                <a:spcPct val="0"/>
              </a:spcBef>
              <a:spcAft>
                <a:spcPts val="800"/>
              </a:spcAft>
            </a:pPr>
            <a:r>
              <a:rPr lang="es-ES" sz="1400" dirty="0">
                <a:latin typeface="+mj-lt"/>
                <a:ea typeface="+mj-ea"/>
                <a:cs typeface="+mj-cs"/>
              </a:rPr>
              <a:t>El contexto post pandemia debilitó aún más al SNA por la baja presencia aduanera, ocasionada por alerta sanitaria y la nula reposición de funcionarias/os jubilados. A la fecha no se ha logrado habilitar a los niveles </a:t>
            </a:r>
            <a:r>
              <a:rPr lang="es-ES" sz="1400" dirty="0" err="1">
                <a:latin typeface="+mj-lt"/>
                <a:ea typeface="+mj-ea"/>
                <a:cs typeface="+mj-cs"/>
              </a:rPr>
              <a:t>pre-pandemia</a:t>
            </a:r>
            <a:r>
              <a:rPr lang="es-ES" sz="1400" dirty="0">
                <a:latin typeface="+mj-lt"/>
                <a:ea typeface="+mj-ea"/>
                <a:cs typeface="+mj-cs"/>
              </a:rPr>
              <a:t>.</a:t>
            </a:r>
            <a:endParaRPr lang="en-US" sz="1400" kern="12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553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Freeform: Shape 5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Logotipo, Icono&#10;&#10;Descripción generada automáticamente">
            <a:extLst>
              <a:ext uri="{FF2B5EF4-FFF2-40B4-BE49-F238E27FC236}">
                <a16:creationId xmlns:a16="http://schemas.microsoft.com/office/drawing/2014/main" id="{B18A2A38-DE75-0D18-52C8-BE435F1F06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9885" y="787128"/>
            <a:ext cx="891090" cy="1100111"/>
          </a:xfrm>
          <a:prstGeom prst="rect">
            <a:avLst/>
          </a:prstGeom>
        </p:spPr>
      </p:pic>
      <p:sp>
        <p:nvSpPr>
          <p:cNvPr id="3" name="CuadroTexto 2">
            <a:extLst>
              <a:ext uri="{FF2B5EF4-FFF2-40B4-BE49-F238E27FC236}">
                <a16:creationId xmlns:a16="http://schemas.microsoft.com/office/drawing/2014/main" id="{C4893942-21AA-B399-C208-2D010676AE9B}"/>
              </a:ext>
            </a:extLst>
          </p:cNvPr>
          <p:cNvSpPr txBox="1"/>
          <p:nvPr/>
        </p:nvSpPr>
        <p:spPr>
          <a:xfrm>
            <a:off x="399885" y="2149581"/>
            <a:ext cx="4023360" cy="4468205"/>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3200" b="1" dirty="0">
                <a:solidFill>
                  <a:srgbClr val="ED7D31"/>
                </a:solidFill>
                <a:latin typeface="Open Sans" panose="020B0606030504020204" pitchFamily="34" charset="0"/>
                <a:ea typeface="Open Sans" panose="020B0606030504020204" pitchFamily="34" charset="0"/>
                <a:cs typeface="Open Sans" panose="020B0606030504020204" pitchFamily="34" charset="0"/>
              </a:rPr>
              <a:t>4.</a:t>
            </a:r>
          </a:p>
          <a:p>
            <a:pPr>
              <a:lnSpc>
                <a:spcPct val="90000"/>
              </a:lnSpc>
              <a:spcBef>
                <a:spcPct val="0"/>
              </a:spcBef>
              <a:spcAft>
                <a:spcPts val="800"/>
              </a:spcAft>
            </a:pPr>
            <a:r>
              <a:rPr lang="en-US" b="1" dirty="0">
                <a:solidFill>
                  <a:srgbClr val="ED7D31"/>
                </a:solidFill>
                <a:latin typeface="Open Sans" panose="020B0606030504020204" pitchFamily="34" charset="0"/>
                <a:ea typeface="Open Sans" panose="020B0606030504020204" pitchFamily="34" charset="0"/>
                <a:cs typeface="Open Sans" panose="020B0606030504020204" pitchFamily="34" charset="0"/>
              </a:rPr>
              <a:t>Puntos de control</a:t>
            </a:r>
          </a:p>
          <a:p>
            <a:pPr>
              <a:lnSpc>
                <a:spcPct val="90000"/>
              </a:lnSpc>
              <a:spcBef>
                <a:spcPct val="0"/>
              </a:spcBef>
              <a:spcAft>
                <a:spcPts val="800"/>
              </a:spcAft>
            </a:pPr>
            <a:endParaRPr lang="en-US" b="1" kern="1200" dirty="0">
              <a:solidFill>
                <a:srgbClr val="ED7D3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n 1" descr="Escala de tiempo&#10;&#10;Descripción generada automáticamente">
            <a:extLst>
              <a:ext uri="{FF2B5EF4-FFF2-40B4-BE49-F238E27FC236}">
                <a16:creationId xmlns:a16="http://schemas.microsoft.com/office/drawing/2014/main" id="{4FFD98EF-56C0-A2EE-13A7-F32B386FC6C2}"/>
              </a:ext>
            </a:extLst>
          </p:cNvPr>
          <p:cNvPicPr>
            <a:picLocks noChangeAspect="1"/>
          </p:cNvPicPr>
          <p:nvPr/>
        </p:nvPicPr>
        <p:blipFill>
          <a:blip r:embed="rId3"/>
          <a:stretch>
            <a:fillRect/>
          </a:stretch>
        </p:blipFill>
        <p:spPr>
          <a:xfrm>
            <a:off x="6264877" y="224019"/>
            <a:ext cx="5344850" cy="6633981"/>
          </a:xfrm>
          <a:prstGeom prst="rect">
            <a:avLst/>
          </a:prstGeom>
        </p:spPr>
      </p:pic>
    </p:spTree>
    <p:extLst>
      <p:ext uri="{BB962C8B-B14F-4D97-AF65-F5344CB8AC3E}">
        <p14:creationId xmlns:p14="http://schemas.microsoft.com/office/powerpoint/2010/main" val="7327394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1697</Words>
  <Application>Microsoft Office PowerPoint</Application>
  <PresentationFormat>Panorámica</PresentationFormat>
  <Paragraphs>318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Open Sans</vt:lpstr>
      <vt:lpstr>Wingdings</vt:lpstr>
      <vt:lpstr>Tema de Office</vt:lpstr>
      <vt:lpstr>Justificación Proyecto de ley. Cumplimiento de obligaciones tributarias boletín 326-371  Encasillamiento y Modernización de la Planta del SNA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unidad de las/os trabajadoras/es nos hace invencibles.   Clotario Blest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JUSTIFICACIÓN PROYECTO DE ENCASILLAMIENTO Y MODERNIZACIÓN DE LA PLANTA DEL SNA</dc:title>
  <dc:creator>Felipe Vargas Tapia</dc:creator>
  <cp:lastModifiedBy>Mauricio Soudre Taverna</cp:lastModifiedBy>
  <cp:revision>29</cp:revision>
  <dcterms:created xsi:type="dcterms:W3CDTF">2023-06-05T18:43:03Z</dcterms:created>
  <dcterms:modified xsi:type="dcterms:W3CDTF">2024-03-13T13:27:21Z</dcterms:modified>
</cp:coreProperties>
</file>